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57" r:id="rId11"/>
    <p:sldId id="259" r:id="rId12"/>
    <p:sldId id="258" r:id="rId13"/>
    <p:sldId id="260" r:id="rId14"/>
    <p:sldId id="261" r:id="rId15"/>
    <p:sldId id="262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5" r:id="rId25"/>
    <p:sldId id="272" r:id="rId26"/>
    <p:sldId id="273" r:id="rId27"/>
    <p:sldId id="274" r:id="rId28"/>
    <p:sldId id="276" r:id="rId29"/>
    <p:sldId id="277" r:id="rId30"/>
    <p:sldId id="278" r:id="rId31"/>
    <p:sldId id="279" r:id="rId32"/>
    <p:sldId id="280" r:id="rId33"/>
    <p:sldId id="281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22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338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449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6753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935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4244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324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125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602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465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222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676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633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12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306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901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121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CF271-0A36-41E2-8117-E26D583F336D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E51E623-9A0B-49F1-8F2E-2B0A4B594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229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kole.hr/vaznost-suradnje-ucitelja-razredne-nastave-i-strucnog-suradnika-pedagoga/?utm_source=chatgpt.com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4400" dirty="0" err="1" smtClean="0"/>
              <a:t>Zadovoljstvo</a:t>
            </a:r>
            <a:r>
              <a:rPr lang="en-GB" sz="4400" dirty="0" smtClean="0"/>
              <a:t> </a:t>
            </a:r>
            <a:r>
              <a:rPr lang="en-GB" sz="4400" dirty="0" err="1" smtClean="0"/>
              <a:t>učitelja</a:t>
            </a:r>
            <a:r>
              <a:rPr lang="en-GB" sz="4400" dirty="0" smtClean="0"/>
              <a:t> </a:t>
            </a:r>
            <a:r>
              <a:rPr lang="en-GB" sz="4400" dirty="0" err="1" smtClean="0"/>
              <a:t>suradnjom</a:t>
            </a:r>
            <a:r>
              <a:rPr lang="en-GB" sz="4400" dirty="0" smtClean="0"/>
              <a:t> </a:t>
            </a:r>
            <a:r>
              <a:rPr lang="en-GB" sz="4400" dirty="0" err="1" smtClean="0"/>
              <a:t>sa</a:t>
            </a:r>
            <a:r>
              <a:rPr lang="en-GB" sz="4400" dirty="0" smtClean="0"/>
              <a:t> </a:t>
            </a:r>
            <a:r>
              <a:rPr lang="en-GB" sz="4400" dirty="0" err="1" smtClean="0"/>
              <a:t>stručnim</a:t>
            </a:r>
            <a:r>
              <a:rPr lang="en-GB" sz="4400" dirty="0" smtClean="0"/>
              <a:t> </a:t>
            </a:r>
            <a:r>
              <a:rPr lang="en-GB" sz="4400" dirty="0" err="1" smtClean="0"/>
              <a:t>suradnicima</a:t>
            </a:r>
            <a:r>
              <a:rPr lang="en-GB" sz="4400" dirty="0" smtClean="0"/>
              <a:t> u </a:t>
            </a:r>
            <a:r>
              <a:rPr lang="en-GB" sz="4400" dirty="0" err="1" smtClean="0"/>
              <a:t>kontekstu</a:t>
            </a:r>
            <a:r>
              <a:rPr lang="en-GB" sz="4400" dirty="0" smtClean="0"/>
              <a:t> </a:t>
            </a:r>
            <a:r>
              <a:rPr lang="en-GB" sz="4400" dirty="0" err="1" smtClean="0"/>
              <a:t>rada</a:t>
            </a:r>
            <a:r>
              <a:rPr lang="en-GB" sz="4400" dirty="0" smtClean="0"/>
              <a:t> s </a:t>
            </a:r>
            <a:r>
              <a:rPr lang="en-GB" sz="4400" dirty="0" err="1" smtClean="0"/>
              <a:t>učenicima</a:t>
            </a:r>
            <a:r>
              <a:rPr lang="en-GB" sz="4400" dirty="0" smtClean="0"/>
              <a:t> s </a:t>
            </a:r>
            <a:r>
              <a:rPr lang="en-GB" sz="4400" dirty="0" err="1" smtClean="0"/>
              <a:t>teškoćama</a:t>
            </a:r>
            <a:endParaRPr lang="en-GB" sz="44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72381" y="4279433"/>
            <a:ext cx="7766936" cy="1558031"/>
          </a:xfrm>
        </p:spPr>
        <p:txBody>
          <a:bodyPr>
            <a:noAutofit/>
          </a:bodyPr>
          <a:lstStyle/>
          <a:p>
            <a:pPr algn="r"/>
            <a:r>
              <a:rPr lang="en-GB" sz="1400" b="1" dirty="0" smtClean="0">
                <a:solidFill>
                  <a:schemeClr val="tx1"/>
                </a:solidFill>
              </a:rPr>
              <a:t>Javorka </a:t>
            </a:r>
            <a:r>
              <a:rPr lang="en-GB" sz="1400" b="1" dirty="0" err="1" smtClean="0">
                <a:solidFill>
                  <a:schemeClr val="tx1"/>
                </a:solidFill>
              </a:rPr>
              <a:t>Milković</a:t>
            </a:r>
            <a:endParaRPr lang="en-GB" sz="1400" b="1" dirty="0" smtClean="0">
              <a:solidFill>
                <a:schemeClr val="tx1"/>
              </a:solidFill>
            </a:endParaRPr>
          </a:p>
          <a:p>
            <a:pPr algn="r"/>
            <a:r>
              <a:rPr lang="en-GB" sz="1400" b="1" dirty="0" smtClean="0">
                <a:solidFill>
                  <a:schemeClr val="tx1"/>
                </a:solidFill>
              </a:rPr>
              <a:t>Tanja </a:t>
            </a:r>
            <a:r>
              <a:rPr lang="en-GB" sz="1400" b="1" dirty="0" err="1" smtClean="0">
                <a:solidFill>
                  <a:schemeClr val="tx1"/>
                </a:solidFill>
              </a:rPr>
              <a:t>Šupe</a:t>
            </a:r>
            <a:endParaRPr lang="en-GB" sz="1400" b="1" dirty="0" smtClean="0">
              <a:solidFill>
                <a:schemeClr val="tx1"/>
              </a:solidFill>
            </a:endParaRPr>
          </a:p>
          <a:p>
            <a:pPr algn="r"/>
            <a:r>
              <a:rPr lang="en-GB" sz="1400" b="1" dirty="0" err="1" smtClean="0">
                <a:solidFill>
                  <a:schemeClr val="tx1"/>
                </a:solidFill>
              </a:rPr>
              <a:t>Osnovna</a:t>
            </a:r>
            <a:r>
              <a:rPr lang="en-GB" sz="1400" b="1" dirty="0" smtClean="0">
                <a:solidFill>
                  <a:schemeClr val="tx1"/>
                </a:solidFill>
              </a:rPr>
              <a:t> </a:t>
            </a:r>
            <a:r>
              <a:rPr lang="en-GB" sz="1400" b="1" dirty="0" err="1" smtClean="0">
                <a:solidFill>
                  <a:schemeClr val="tx1"/>
                </a:solidFill>
              </a:rPr>
              <a:t>škola</a:t>
            </a:r>
            <a:r>
              <a:rPr lang="en-GB" sz="1400" b="1" dirty="0" smtClean="0">
                <a:solidFill>
                  <a:schemeClr val="tx1"/>
                </a:solidFill>
              </a:rPr>
              <a:t> </a:t>
            </a:r>
            <a:r>
              <a:rPr lang="en-GB" sz="1400" b="1" dirty="0" err="1" smtClean="0">
                <a:solidFill>
                  <a:schemeClr val="tx1"/>
                </a:solidFill>
              </a:rPr>
              <a:t>Pećine</a:t>
            </a:r>
            <a:endParaRPr lang="en-GB" sz="1400" b="1" dirty="0" smtClean="0">
              <a:solidFill>
                <a:schemeClr val="tx1"/>
              </a:solidFill>
            </a:endParaRPr>
          </a:p>
          <a:p>
            <a:pPr algn="r"/>
            <a:r>
              <a:rPr lang="en-GB" sz="1400" b="1" dirty="0" smtClean="0">
                <a:solidFill>
                  <a:schemeClr val="tx1"/>
                </a:solidFill>
              </a:rPr>
              <a:t>Rijeka</a:t>
            </a:r>
            <a:endParaRPr lang="en-GB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512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err="1" smtClean="0"/>
              <a:t>Analiza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rezultata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B) </a:t>
            </a:r>
            <a:r>
              <a:rPr lang="en-GB" sz="3200" b="1" dirty="0" err="1" smtClean="0"/>
              <a:t>Suradnja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stručnim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suradnicima</a:t>
            </a:r>
            <a:endParaRPr lang="en-GB" sz="3200" b="1" dirty="0"/>
          </a:p>
        </p:txBody>
      </p:sp>
      <p:pic>
        <p:nvPicPr>
          <p:cNvPr id="15" name="Rezervirano mjesto sadržaja 1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325" r="1984"/>
          <a:stretch/>
        </p:blipFill>
        <p:spPr>
          <a:xfrm>
            <a:off x="739510" y="1930400"/>
            <a:ext cx="8771883" cy="4250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59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err="1" smtClean="0"/>
              <a:t>Analiza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rezultata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B) </a:t>
            </a:r>
            <a:r>
              <a:rPr lang="en-GB" sz="3200" b="1" dirty="0" err="1" smtClean="0"/>
              <a:t>Suradnja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stručnim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suradnicima</a:t>
            </a:r>
            <a:endParaRPr lang="en-GB" sz="32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DPS </a:t>
            </a:r>
            <a:r>
              <a:rPr lang="en-GB" b="1" dirty="0" err="1" smtClean="0"/>
              <a:t>osnovnoškolskog</a:t>
            </a:r>
            <a:r>
              <a:rPr lang="en-GB" b="1" dirty="0" smtClean="0"/>
              <a:t> </a:t>
            </a:r>
            <a:r>
              <a:rPr lang="en-GB" b="1" dirty="0" err="1" smtClean="0"/>
              <a:t>odgoja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obrazovanja</a:t>
            </a:r>
            <a:r>
              <a:rPr lang="en-GB" b="1" dirty="0" smtClean="0"/>
              <a:t> 2008</a:t>
            </a:r>
            <a:r>
              <a:rPr lang="en-GB" b="1" dirty="0" smtClean="0"/>
              <a:t>.:</a:t>
            </a:r>
          </a:p>
          <a:p>
            <a:pPr marL="0" indent="0">
              <a:buNone/>
            </a:pPr>
            <a:endParaRPr lang="en-GB" b="1" dirty="0" smtClean="0"/>
          </a:p>
          <a:p>
            <a:pPr>
              <a:buFontTx/>
              <a:buChar char="-"/>
            </a:pPr>
            <a:r>
              <a:rPr lang="en-GB" dirty="0" smtClean="0"/>
              <a:t>OŠ do 180 </a:t>
            </a:r>
            <a:r>
              <a:rPr lang="en-GB" dirty="0" err="1" smtClean="0"/>
              <a:t>učenika</a:t>
            </a:r>
            <a:r>
              <a:rPr lang="en-GB" dirty="0" smtClean="0"/>
              <a:t> – </a:t>
            </a:r>
            <a:r>
              <a:rPr lang="en-GB" dirty="0" err="1" smtClean="0"/>
              <a:t>dva</a:t>
            </a:r>
            <a:r>
              <a:rPr lang="en-GB" dirty="0" smtClean="0"/>
              <a:t> </a:t>
            </a:r>
            <a:r>
              <a:rPr lang="en-GB" dirty="0" err="1" smtClean="0"/>
              <a:t>stručna</a:t>
            </a:r>
            <a:r>
              <a:rPr lang="en-GB" dirty="0" smtClean="0"/>
              <a:t> </a:t>
            </a:r>
            <a:r>
              <a:rPr lang="en-GB" dirty="0" err="1" smtClean="0"/>
              <a:t>suradnika</a:t>
            </a:r>
            <a:r>
              <a:rPr lang="en-GB" dirty="0" smtClean="0"/>
              <a:t>, </a:t>
            </a:r>
            <a:r>
              <a:rPr lang="en-GB" b="1" dirty="0" err="1" smtClean="0">
                <a:solidFill>
                  <a:srgbClr val="FF0000"/>
                </a:solidFill>
              </a:rPr>
              <a:t>obavezno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pedagog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GB" dirty="0" smtClean="0"/>
              <a:t>180-500 </a:t>
            </a:r>
            <a:r>
              <a:rPr lang="en-GB" dirty="0" err="1" smtClean="0"/>
              <a:t>učenika</a:t>
            </a:r>
            <a:r>
              <a:rPr lang="en-GB" dirty="0" smtClean="0"/>
              <a:t>- tri </a:t>
            </a:r>
            <a:r>
              <a:rPr lang="en-GB" dirty="0" err="1" smtClean="0"/>
              <a:t>stručna</a:t>
            </a:r>
            <a:r>
              <a:rPr lang="en-GB" dirty="0" smtClean="0"/>
              <a:t> </a:t>
            </a:r>
            <a:r>
              <a:rPr lang="en-GB" dirty="0" err="1" smtClean="0"/>
              <a:t>suradnika</a:t>
            </a:r>
            <a:endParaRPr lang="en-GB" dirty="0" smtClean="0"/>
          </a:p>
          <a:p>
            <a:pPr>
              <a:buFontTx/>
              <a:buChar char="-"/>
            </a:pPr>
            <a:r>
              <a:rPr lang="en-GB" dirty="0" err="1"/>
              <a:t>v</a:t>
            </a:r>
            <a:r>
              <a:rPr lang="en-GB" dirty="0" err="1" smtClean="0"/>
              <a:t>iše</a:t>
            </a:r>
            <a:r>
              <a:rPr lang="en-GB" dirty="0" smtClean="0"/>
              <a:t> od 500- </a:t>
            </a:r>
            <a:r>
              <a:rPr lang="en-GB" dirty="0" err="1" smtClean="0"/>
              <a:t>četiri</a:t>
            </a:r>
            <a:r>
              <a:rPr lang="en-GB" dirty="0" smtClean="0"/>
              <a:t> </a:t>
            </a:r>
            <a:r>
              <a:rPr lang="en-GB" dirty="0" err="1" smtClean="0"/>
              <a:t>stručna</a:t>
            </a:r>
            <a:r>
              <a:rPr lang="en-GB" dirty="0" smtClean="0"/>
              <a:t> </a:t>
            </a:r>
            <a:r>
              <a:rPr lang="en-GB" dirty="0" err="1" smtClean="0"/>
              <a:t>suradnika</a:t>
            </a:r>
            <a:endParaRPr lang="en-GB" dirty="0" smtClean="0"/>
          </a:p>
          <a:p>
            <a:pPr>
              <a:buFontTx/>
              <a:buChar char="-"/>
            </a:pPr>
            <a:r>
              <a:rPr lang="en-GB" dirty="0"/>
              <a:t>1</a:t>
            </a:r>
            <a:r>
              <a:rPr lang="en-GB" dirty="0" smtClean="0"/>
              <a:t>5-20 </a:t>
            </a:r>
            <a:r>
              <a:rPr lang="en-GB" dirty="0" err="1" smtClean="0"/>
              <a:t>učenika</a:t>
            </a:r>
            <a:r>
              <a:rPr lang="en-GB" dirty="0" smtClean="0"/>
              <a:t> s </a:t>
            </a:r>
            <a:r>
              <a:rPr lang="en-GB" dirty="0" err="1" smtClean="0"/>
              <a:t>Rješenjem</a:t>
            </a:r>
            <a:r>
              <a:rPr lang="en-GB" dirty="0" smtClean="0"/>
              <a:t> o </a:t>
            </a:r>
            <a:r>
              <a:rPr lang="en-GB" dirty="0" err="1" smtClean="0"/>
              <a:t>primjerenom</a:t>
            </a:r>
            <a:r>
              <a:rPr lang="en-GB" dirty="0" smtClean="0"/>
              <a:t> </a:t>
            </a:r>
            <a:r>
              <a:rPr lang="en-GB" dirty="0" err="1" smtClean="0"/>
              <a:t>obliku</a:t>
            </a:r>
            <a:r>
              <a:rPr lang="en-GB" dirty="0" smtClean="0"/>
              <a:t> </a:t>
            </a:r>
            <a:r>
              <a:rPr lang="en-GB" dirty="0" err="1" smtClean="0"/>
              <a:t>odgoja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obrazovanja</a:t>
            </a:r>
            <a:r>
              <a:rPr lang="en-GB" dirty="0" smtClean="0"/>
              <a:t> </a:t>
            </a:r>
            <a:r>
              <a:rPr lang="en-GB" dirty="0"/>
              <a:t>-</a:t>
            </a:r>
            <a:r>
              <a:rPr lang="en-GB" dirty="0" err="1" smtClean="0"/>
              <a:t>pravo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stručnjaka</a:t>
            </a:r>
            <a:r>
              <a:rPr lang="en-GB" dirty="0" smtClean="0"/>
              <a:t> </a:t>
            </a:r>
            <a:r>
              <a:rPr lang="en-GB" dirty="0" err="1" smtClean="0"/>
              <a:t>edukacijsko</a:t>
            </a:r>
            <a:r>
              <a:rPr lang="en-GB" dirty="0" smtClean="0"/>
              <a:t> </a:t>
            </a:r>
            <a:r>
              <a:rPr lang="en-GB" dirty="0" err="1" smtClean="0"/>
              <a:t>rehabilitacijskog</a:t>
            </a:r>
            <a:r>
              <a:rPr lang="en-GB" dirty="0" smtClean="0"/>
              <a:t> </a:t>
            </a:r>
            <a:r>
              <a:rPr lang="en-GB" dirty="0" err="1" smtClean="0"/>
              <a:t>profila</a:t>
            </a:r>
            <a:r>
              <a:rPr lang="en-GB" dirty="0" smtClean="0"/>
              <a:t> (</a:t>
            </a:r>
            <a:r>
              <a:rPr lang="en-GB" dirty="0" err="1" smtClean="0"/>
              <a:t>odnosi</a:t>
            </a:r>
            <a:r>
              <a:rPr lang="en-GB" dirty="0" smtClean="0"/>
              <a:t> se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logopede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socijalne</a:t>
            </a:r>
            <a:r>
              <a:rPr lang="en-GB" dirty="0" smtClean="0"/>
              <a:t> </a:t>
            </a:r>
            <a:r>
              <a:rPr lang="en-GB" dirty="0" err="1" smtClean="0"/>
              <a:t>pedagoge</a:t>
            </a:r>
            <a:r>
              <a:rPr lang="en-GB" dirty="0" smtClean="0"/>
              <a:t>)</a:t>
            </a:r>
          </a:p>
          <a:p>
            <a:pPr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535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20537" y="242662"/>
            <a:ext cx="5608863" cy="851352"/>
          </a:xfrm>
        </p:spPr>
        <p:txBody>
          <a:bodyPr>
            <a:normAutofit fontScale="90000"/>
          </a:bodyPr>
          <a:lstStyle/>
          <a:p>
            <a:r>
              <a:rPr lang="en-GB" sz="2800" b="1" dirty="0" err="1" smtClean="0"/>
              <a:t>Analiza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rezultata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/>
              <a:t>B) </a:t>
            </a:r>
            <a:r>
              <a:rPr lang="en-GB" sz="2800" b="1" dirty="0" err="1" smtClean="0"/>
              <a:t>Suradnja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stručnim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suradnicima</a:t>
            </a:r>
            <a:endParaRPr lang="en-GB" sz="2800" b="1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2"/>
          <a:srcRect l="2487" t="784" r="2782" b="2032"/>
          <a:stretch/>
        </p:blipFill>
        <p:spPr>
          <a:xfrm>
            <a:off x="775609" y="1311048"/>
            <a:ext cx="6947806" cy="489040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8191500" y="5093460"/>
            <a:ext cx="34262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Švegar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sur. (2020</a:t>
            </a:r>
            <a:r>
              <a:rPr lang="en-GB" dirty="0" smtClean="0"/>
              <a:t>.), </a:t>
            </a:r>
            <a:r>
              <a:rPr lang="en-GB" dirty="0" err="1" smtClean="0"/>
              <a:t>preuzeto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sz="1200" dirty="0" smtClean="0"/>
              <a:t>chrome-extension://</a:t>
            </a:r>
            <a:r>
              <a:rPr lang="en-GB" sz="1200" dirty="0" err="1" smtClean="0"/>
              <a:t>efaidnbmnnnibpcajpcglclefindmkaj</a:t>
            </a:r>
            <a:r>
              <a:rPr lang="en-GB" sz="1200" dirty="0" smtClean="0"/>
              <a:t>/https://psiholoskoproljece.org/wp-content/uploads/2020/02/OS-ELABORAT-FINAL.pdf </a:t>
            </a:r>
            <a:endParaRPr lang="en-GB" sz="1200" dirty="0"/>
          </a:p>
        </p:txBody>
      </p:sp>
      <p:sp>
        <p:nvSpPr>
          <p:cNvPr id="8" name="Pravokutnik 7"/>
          <p:cNvSpPr/>
          <p:nvPr/>
        </p:nvSpPr>
        <p:spPr>
          <a:xfrm>
            <a:off x="4669970" y="3673929"/>
            <a:ext cx="1567544" cy="26452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Ravni poveznik sa strelicom 9"/>
          <p:cNvCxnSpPr/>
          <p:nvPr/>
        </p:nvCxnSpPr>
        <p:spPr>
          <a:xfrm flipV="1">
            <a:off x="6237514" y="2620736"/>
            <a:ext cx="1869622" cy="10531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niOkvir 12"/>
          <p:cNvSpPr txBox="1"/>
          <p:nvPr/>
        </p:nvSpPr>
        <p:spPr>
          <a:xfrm>
            <a:off x="8107136" y="2016579"/>
            <a:ext cx="3690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Odnosi</a:t>
            </a:r>
            <a:r>
              <a:rPr lang="en-GB" dirty="0" smtClean="0"/>
              <a:t> se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edukacijske</a:t>
            </a:r>
            <a:r>
              <a:rPr lang="en-GB" dirty="0" smtClean="0"/>
              <a:t> </a:t>
            </a:r>
            <a:r>
              <a:rPr lang="en-GB" dirty="0" err="1" smtClean="0"/>
              <a:t>rehabilitaore</a:t>
            </a:r>
            <a:r>
              <a:rPr lang="en-GB" dirty="0" smtClean="0"/>
              <a:t>, </a:t>
            </a:r>
            <a:r>
              <a:rPr lang="en-GB" dirty="0" err="1" smtClean="0"/>
              <a:t>logopede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socijalne</a:t>
            </a:r>
            <a:r>
              <a:rPr lang="en-GB" dirty="0" smtClean="0"/>
              <a:t> </a:t>
            </a:r>
            <a:r>
              <a:rPr lang="en-GB" dirty="0" err="1" smtClean="0"/>
              <a:t>pedagoge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0689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081157" cy="1014639"/>
          </a:xfrm>
        </p:spPr>
        <p:txBody>
          <a:bodyPr>
            <a:normAutofit fontScale="90000"/>
          </a:bodyPr>
          <a:lstStyle/>
          <a:p>
            <a:r>
              <a:rPr lang="en-GB" sz="3600" b="1" dirty="0" err="1" smtClean="0"/>
              <a:t>Analiza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rezultata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B) </a:t>
            </a:r>
            <a:r>
              <a:rPr lang="en-GB" sz="3600" b="1" dirty="0" err="1" smtClean="0"/>
              <a:t>Suradnja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stručnim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suradnicima</a:t>
            </a:r>
            <a:endParaRPr lang="en-GB" sz="3600" b="1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079" t="5611" r="1068" b="5305"/>
          <a:stretch/>
        </p:blipFill>
        <p:spPr>
          <a:xfrm>
            <a:off x="838200" y="1534885"/>
            <a:ext cx="10150537" cy="435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944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36778" y="481693"/>
            <a:ext cx="7778622" cy="1020536"/>
          </a:xfrm>
        </p:spPr>
        <p:txBody>
          <a:bodyPr>
            <a:normAutofit fontScale="90000"/>
          </a:bodyPr>
          <a:lstStyle/>
          <a:p>
            <a:r>
              <a:rPr lang="en-GB" sz="3600" b="1" dirty="0" err="1" smtClean="0"/>
              <a:t>Analiza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rezultata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B) </a:t>
            </a:r>
            <a:r>
              <a:rPr lang="en-GB" sz="3600" b="1" dirty="0" err="1" smtClean="0"/>
              <a:t>Suradnja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stručnim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suradnicima</a:t>
            </a:r>
            <a:endParaRPr lang="en-GB" sz="3600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7985" y="1784804"/>
            <a:ext cx="810597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505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569232"/>
            <a:ext cx="7840436" cy="835025"/>
          </a:xfrm>
        </p:spPr>
        <p:txBody>
          <a:bodyPr>
            <a:normAutofit fontScale="90000"/>
          </a:bodyPr>
          <a:lstStyle/>
          <a:p>
            <a:r>
              <a:rPr lang="en-GB" sz="3600" b="1" dirty="0" err="1" smtClean="0"/>
              <a:t>Analiza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rezultata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B) </a:t>
            </a:r>
            <a:r>
              <a:rPr lang="en-GB" sz="3600" b="1" dirty="0" err="1" smtClean="0"/>
              <a:t>Suradnja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stručnim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suradnicima</a:t>
            </a:r>
            <a:endParaRPr lang="en-GB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GB" dirty="0" err="1" smtClean="0"/>
              <a:t>mali</a:t>
            </a:r>
            <a:r>
              <a:rPr lang="en-GB" dirty="0" smtClean="0"/>
              <a:t> </a:t>
            </a:r>
            <a:r>
              <a:rPr lang="en-GB" dirty="0" err="1" smtClean="0"/>
              <a:t>broj</a:t>
            </a:r>
            <a:r>
              <a:rPr lang="en-GB" dirty="0" smtClean="0"/>
              <a:t> </a:t>
            </a:r>
            <a:r>
              <a:rPr lang="en-GB" dirty="0" err="1" smtClean="0"/>
              <a:t>suvremenih</a:t>
            </a:r>
            <a:r>
              <a:rPr lang="en-GB" dirty="0"/>
              <a:t> </a:t>
            </a:r>
            <a:r>
              <a:rPr lang="en-GB" dirty="0" err="1" smtClean="0"/>
              <a:t>istraživanja</a:t>
            </a:r>
            <a:endParaRPr lang="en-GB" dirty="0" smtClean="0"/>
          </a:p>
          <a:p>
            <a:pPr>
              <a:buFontTx/>
              <a:buChar char="-"/>
            </a:pPr>
            <a:r>
              <a:rPr lang="en-GB" i="1" dirty="0" err="1"/>
              <a:t>Važnost</a:t>
            </a:r>
            <a:r>
              <a:rPr lang="en-GB" i="1" dirty="0"/>
              <a:t> </a:t>
            </a:r>
            <a:r>
              <a:rPr lang="en-GB" i="1" dirty="0" err="1"/>
              <a:t>suradnje</a:t>
            </a:r>
            <a:r>
              <a:rPr lang="en-GB" i="1" dirty="0"/>
              <a:t> </a:t>
            </a:r>
            <a:r>
              <a:rPr lang="en-GB" i="1" dirty="0" err="1"/>
              <a:t>učitelja</a:t>
            </a:r>
            <a:r>
              <a:rPr lang="en-GB" i="1" dirty="0"/>
              <a:t> </a:t>
            </a:r>
            <a:r>
              <a:rPr lang="en-GB" i="1" dirty="0" err="1"/>
              <a:t>razredne</a:t>
            </a:r>
            <a:r>
              <a:rPr lang="en-GB" i="1" dirty="0"/>
              <a:t> </a:t>
            </a:r>
            <a:r>
              <a:rPr lang="en-GB" i="1" dirty="0" err="1"/>
              <a:t>nastave</a:t>
            </a:r>
            <a:r>
              <a:rPr lang="en-GB" i="1" dirty="0"/>
              <a:t> </a:t>
            </a:r>
            <a:r>
              <a:rPr lang="en-GB" i="1" dirty="0" err="1"/>
              <a:t>i</a:t>
            </a:r>
            <a:r>
              <a:rPr lang="en-GB" i="1" dirty="0"/>
              <a:t> </a:t>
            </a:r>
            <a:r>
              <a:rPr lang="en-GB" i="1" dirty="0" err="1"/>
              <a:t>stručnog</a:t>
            </a:r>
            <a:r>
              <a:rPr lang="en-GB" i="1" dirty="0"/>
              <a:t> </a:t>
            </a:r>
            <a:r>
              <a:rPr lang="en-GB" i="1" dirty="0" err="1"/>
              <a:t>suradnika</a:t>
            </a:r>
            <a:r>
              <a:rPr lang="en-GB" i="1" dirty="0"/>
              <a:t> </a:t>
            </a:r>
            <a:r>
              <a:rPr lang="en-GB" i="1" dirty="0" err="1" smtClean="0"/>
              <a:t>pedagoga</a:t>
            </a:r>
            <a:r>
              <a:rPr lang="en-GB" i="1" dirty="0"/>
              <a:t> </a:t>
            </a:r>
            <a:r>
              <a:rPr lang="en-GB" i="1" dirty="0" smtClean="0"/>
              <a:t>(</a:t>
            </a:r>
            <a:r>
              <a:rPr lang="en-GB" dirty="0" err="1" smtClean="0"/>
              <a:t>Atlaga</a:t>
            </a:r>
            <a:r>
              <a:rPr lang="en-GB" dirty="0" smtClean="0"/>
              <a:t>, Matić 2024.): </a:t>
            </a:r>
          </a:p>
          <a:p>
            <a:pPr marL="0" indent="0">
              <a:buNone/>
            </a:pPr>
            <a:r>
              <a:rPr lang="en-GB" dirty="0" smtClean="0"/>
              <a:t> N= 104</a:t>
            </a:r>
          </a:p>
          <a:p>
            <a:pPr>
              <a:buFontTx/>
              <a:buChar char="-"/>
            </a:pPr>
            <a:r>
              <a:rPr lang="en-GB" dirty="0" smtClean="0"/>
              <a:t>99% </a:t>
            </a:r>
            <a:r>
              <a:rPr lang="en-GB" dirty="0" err="1" smtClean="0"/>
              <a:t>učitelja</a:t>
            </a:r>
            <a:r>
              <a:rPr lang="en-GB" dirty="0" smtClean="0"/>
              <a:t> </a:t>
            </a:r>
            <a:r>
              <a:rPr lang="en-GB" dirty="0" err="1" smtClean="0"/>
              <a:t>smatra</a:t>
            </a:r>
            <a:r>
              <a:rPr lang="en-GB" dirty="0" smtClean="0"/>
              <a:t> da </a:t>
            </a:r>
            <a:r>
              <a:rPr lang="en-GB" dirty="0" err="1" smtClean="0"/>
              <a:t>im</a:t>
            </a:r>
            <a:r>
              <a:rPr lang="en-GB" dirty="0" smtClean="0"/>
              <a:t> je </a:t>
            </a:r>
            <a:r>
              <a:rPr lang="en-GB" dirty="0" err="1" smtClean="0"/>
              <a:t>bitna</a:t>
            </a:r>
            <a:r>
              <a:rPr lang="en-GB" dirty="0" smtClean="0"/>
              <a:t> </a:t>
            </a:r>
            <a:r>
              <a:rPr lang="en-GB" dirty="0" err="1" smtClean="0"/>
              <a:t>suradnja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stručnim</a:t>
            </a:r>
            <a:r>
              <a:rPr lang="en-GB" dirty="0" smtClean="0"/>
              <a:t> </a:t>
            </a:r>
            <a:r>
              <a:rPr lang="en-GB" dirty="0" err="1" smtClean="0"/>
              <a:t>suradnicima</a:t>
            </a:r>
            <a:r>
              <a:rPr lang="en-GB" dirty="0" smtClean="0"/>
              <a:t> u </a:t>
            </a:r>
            <a:r>
              <a:rPr lang="en-GB" dirty="0" err="1"/>
              <a:t>slučaju</a:t>
            </a:r>
            <a:r>
              <a:rPr lang="en-GB" dirty="0"/>
              <a:t> </a:t>
            </a:r>
            <a:r>
              <a:rPr lang="en-GB" dirty="0" err="1"/>
              <a:t>pedagoških</a:t>
            </a:r>
            <a:r>
              <a:rPr lang="en-GB" dirty="0"/>
              <a:t> </a:t>
            </a:r>
            <a:r>
              <a:rPr lang="en-GB" dirty="0" err="1"/>
              <a:t>intervencija</a:t>
            </a:r>
            <a:r>
              <a:rPr lang="en-GB" dirty="0"/>
              <a:t> </a:t>
            </a:r>
            <a:r>
              <a:rPr lang="en-GB" dirty="0" err="1"/>
              <a:t>usmjerenih</a:t>
            </a:r>
            <a:r>
              <a:rPr lang="en-GB" dirty="0"/>
              <a:t> </a:t>
            </a:r>
            <a:r>
              <a:rPr lang="en-GB" dirty="0" err="1"/>
              <a:t>prema</a:t>
            </a:r>
            <a:r>
              <a:rPr lang="en-GB" dirty="0"/>
              <a:t> </a:t>
            </a:r>
            <a:r>
              <a:rPr lang="en-GB" dirty="0" err="1" smtClean="0"/>
              <a:t>učenicima</a:t>
            </a:r>
            <a:r>
              <a:rPr lang="en-GB" dirty="0" smtClean="0"/>
              <a:t>- </a:t>
            </a:r>
            <a:r>
              <a:rPr lang="en-GB" dirty="0" err="1" smtClean="0">
                <a:solidFill>
                  <a:srgbClr val="FF0000"/>
                </a:solidFill>
              </a:rPr>
              <a:t>suradnja</a:t>
            </a:r>
            <a:r>
              <a:rPr lang="en-GB" dirty="0" smtClean="0">
                <a:solidFill>
                  <a:srgbClr val="FF0000"/>
                </a:solidFill>
              </a:rPr>
              <a:t> je </a:t>
            </a:r>
            <a:r>
              <a:rPr lang="en-GB" dirty="0" err="1" smtClean="0">
                <a:solidFill>
                  <a:srgbClr val="FF0000"/>
                </a:solidFill>
              </a:rPr>
              <a:t>reaktivna</a:t>
            </a:r>
            <a:r>
              <a:rPr lang="en-GB" dirty="0" smtClean="0">
                <a:solidFill>
                  <a:srgbClr val="FF0000"/>
                </a:solidFill>
              </a:rPr>
              <a:t>, a ne </a:t>
            </a:r>
            <a:r>
              <a:rPr lang="en-GB" dirty="0" err="1" smtClean="0">
                <a:solidFill>
                  <a:srgbClr val="FF0000"/>
                </a:solidFill>
              </a:rPr>
              <a:t>proaktivna</a:t>
            </a:r>
            <a:endParaRPr lang="en-GB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GB" dirty="0" smtClean="0"/>
              <a:t>86,5% </a:t>
            </a:r>
            <a:r>
              <a:rPr lang="en-GB" dirty="0" err="1" smtClean="0"/>
              <a:t>pedagoga</a:t>
            </a:r>
            <a:r>
              <a:rPr lang="en-GB" dirty="0" smtClean="0"/>
              <a:t> </a:t>
            </a:r>
            <a:r>
              <a:rPr lang="en-GB" dirty="0" err="1" smtClean="0"/>
              <a:t>smatra</a:t>
            </a:r>
            <a:r>
              <a:rPr lang="en-GB" dirty="0" smtClean="0"/>
              <a:t> </a:t>
            </a:r>
            <a:r>
              <a:rPr lang="en-GB" dirty="0" err="1" smtClean="0"/>
              <a:t>bitnim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suradnju</a:t>
            </a:r>
            <a:r>
              <a:rPr lang="en-GB" dirty="0" smtClean="0"/>
              <a:t> s </a:t>
            </a:r>
            <a:r>
              <a:rPr lang="en-GB" dirty="0" err="1" smtClean="0"/>
              <a:t>roditeljima</a:t>
            </a:r>
            <a:endParaRPr lang="en-GB" dirty="0" smtClean="0"/>
          </a:p>
          <a:p>
            <a:pPr>
              <a:buFontTx/>
              <a:buChar char="-"/>
            </a:pPr>
            <a:endParaRPr lang="en-GB" dirty="0" smtClean="0"/>
          </a:p>
          <a:p>
            <a:pPr>
              <a:buFontTx/>
              <a:buChar char="-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037701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938407" cy="957489"/>
          </a:xfrm>
        </p:spPr>
        <p:txBody>
          <a:bodyPr>
            <a:normAutofit fontScale="90000"/>
          </a:bodyPr>
          <a:lstStyle/>
          <a:p>
            <a:r>
              <a:rPr lang="en-GB" sz="3600" b="1" dirty="0" err="1" smtClean="0"/>
              <a:t>Analiaza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rezultata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B) </a:t>
            </a:r>
            <a:r>
              <a:rPr lang="en-GB" sz="3600" b="1" dirty="0" err="1" smtClean="0"/>
              <a:t>Suradnja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stručnim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suradnicima</a:t>
            </a:r>
            <a:endParaRPr lang="en-GB" sz="3600" b="1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02" t="4079" b="7042"/>
          <a:stretch/>
        </p:blipFill>
        <p:spPr>
          <a:xfrm>
            <a:off x="979714" y="1690007"/>
            <a:ext cx="9487675" cy="4163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244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783286" cy="1006475"/>
          </a:xfrm>
        </p:spPr>
        <p:txBody>
          <a:bodyPr>
            <a:normAutofit fontScale="90000"/>
          </a:bodyPr>
          <a:lstStyle/>
          <a:p>
            <a:r>
              <a:rPr lang="en-GB" sz="3600" b="1" dirty="0" err="1" smtClean="0"/>
              <a:t>Analiza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rezultata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B) </a:t>
            </a:r>
            <a:r>
              <a:rPr lang="en-GB" sz="3600" b="1" dirty="0" err="1" smtClean="0"/>
              <a:t>Suradnja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stručnim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suradnicima</a:t>
            </a:r>
            <a:endParaRPr lang="en-GB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400" i="1" dirty="0" err="1" smtClean="0"/>
              <a:t>Važnost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suradnje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učitelja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razredne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nastave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stručnog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suradnika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pedagoga</a:t>
            </a:r>
            <a:r>
              <a:rPr lang="en-GB" sz="2400" i="1" dirty="0" smtClean="0"/>
              <a:t> (</a:t>
            </a:r>
            <a:r>
              <a:rPr lang="en-GB" sz="2400" dirty="0" err="1" smtClean="0"/>
              <a:t>Atlaga</a:t>
            </a:r>
            <a:r>
              <a:rPr lang="en-GB" sz="2400" dirty="0" smtClean="0"/>
              <a:t>, Matić 2024.):</a:t>
            </a:r>
          </a:p>
          <a:p>
            <a:pPr>
              <a:buFontTx/>
              <a:buChar char="-"/>
            </a:pPr>
            <a:r>
              <a:rPr lang="en-GB" sz="2400" dirty="0" smtClean="0"/>
              <a:t>92,3 </a:t>
            </a:r>
            <a:r>
              <a:rPr lang="en-GB" sz="2400" dirty="0"/>
              <a:t>% </a:t>
            </a:r>
            <a:r>
              <a:rPr lang="en-GB" sz="2400" dirty="0" err="1"/>
              <a:t>procjenjuje</a:t>
            </a:r>
            <a:r>
              <a:rPr lang="en-GB" sz="2400" dirty="0"/>
              <a:t> da </a:t>
            </a:r>
            <a:r>
              <a:rPr lang="en-GB" sz="2400" dirty="0" err="1"/>
              <a:t>im</a:t>
            </a:r>
            <a:r>
              <a:rPr lang="en-GB" sz="2400" dirty="0"/>
              <a:t> je </a:t>
            </a:r>
            <a:r>
              <a:rPr lang="en-GB" sz="2400" dirty="0" err="1"/>
              <a:t>važna</a:t>
            </a:r>
            <a:r>
              <a:rPr lang="en-GB" sz="2400" dirty="0"/>
              <a:t> </a:t>
            </a:r>
            <a:r>
              <a:rPr lang="en-GB" sz="2400" dirty="0" err="1" smtClean="0"/>
              <a:t>suradnja</a:t>
            </a:r>
            <a:endParaRPr lang="en-GB" sz="2400" dirty="0" smtClean="0"/>
          </a:p>
          <a:p>
            <a:pPr marL="0" indent="0">
              <a:buNone/>
            </a:pPr>
            <a:r>
              <a:rPr lang="en-GB" sz="1400" dirty="0" smtClean="0"/>
              <a:t>(</a:t>
            </a:r>
            <a:r>
              <a:rPr lang="en-GB" sz="1400" dirty="0" err="1" smtClean="0"/>
              <a:t>preuzeto</a:t>
            </a:r>
            <a:r>
              <a:rPr lang="en-GB" sz="1400" dirty="0" smtClean="0"/>
              <a:t> </a:t>
            </a:r>
            <a:r>
              <a:rPr lang="en-GB" sz="1400" dirty="0" err="1" smtClean="0"/>
              <a:t>sa</a:t>
            </a:r>
            <a:r>
              <a:rPr lang="en-GB" sz="1400" dirty="0" smtClean="0"/>
              <a:t> </a:t>
            </a:r>
            <a:r>
              <a:rPr lang="en-GB" sz="1400" dirty="0" smtClean="0">
                <a:hlinkClick r:id="rId2"/>
              </a:rPr>
              <a:t>https://www.skole.hr/vaznost-suradnje-ucitelja-razredne-nastave-i-strucnog-suradnika-pedagoga/?utm_source=chatgpt.com</a:t>
            </a:r>
            <a:endParaRPr lang="en-GB" sz="1400" dirty="0" smtClean="0"/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2400" i="1" dirty="0" err="1" smtClean="0"/>
              <a:t>Analiza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stavova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potreba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nastavnika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engleskog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jezika</a:t>
            </a:r>
            <a:r>
              <a:rPr lang="en-GB" sz="2400" i="1" dirty="0" smtClean="0"/>
              <a:t> u </a:t>
            </a:r>
            <a:r>
              <a:rPr lang="en-GB" sz="2400" i="1" dirty="0" err="1" smtClean="0"/>
              <a:t>procesu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poučavanja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učenika</a:t>
            </a:r>
            <a:r>
              <a:rPr lang="en-GB" sz="2400" i="1" dirty="0" smtClean="0"/>
              <a:t> s </a:t>
            </a:r>
            <a:r>
              <a:rPr lang="en-GB" sz="2400" i="1" dirty="0" err="1" smtClean="0"/>
              <a:t>teškoćama</a:t>
            </a:r>
            <a:r>
              <a:rPr lang="en-GB" sz="2400" i="1" dirty="0" smtClean="0"/>
              <a:t> </a:t>
            </a:r>
            <a:r>
              <a:rPr lang="en-GB" sz="2400" dirty="0" smtClean="0"/>
              <a:t>(</a:t>
            </a:r>
            <a:r>
              <a:rPr lang="en-GB" sz="2400" dirty="0" err="1" smtClean="0"/>
              <a:t>Dumančić</a:t>
            </a:r>
            <a:r>
              <a:rPr lang="en-GB" sz="2400" dirty="0"/>
              <a:t>,</a:t>
            </a:r>
            <a:r>
              <a:rPr lang="en-GB" sz="2400" dirty="0" smtClean="0"/>
              <a:t> </a:t>
            </a:r>
            <a:r>
              <a:rPr lang="en-GB" sz="2400" dirty="0" err="1" smtClean="0"/>
              <a:t>Milković</a:t>
            </a:r>
            <a:r>
              <a:rPr lang="en-GB" sz="2400" dirty="0" smtClean="0"/>
              <a:t>, 2024.)</a:t>
            </a:r>
          </a:p>
          <a:p>
            <a:pPr marL="0" indent="0">
              <a:buNone/>
            </a:pPr>
            <a:r>
              <a:rPr lang="en-GB" sz="2400" dirty="0" smtClean="0"/>
              <a:t>-</a:t>
            </a:r>
            <a:r>
              <a:rPr lang="en-GB" sz="2400" dirty="0" err="1" smtClean="0"/>
              <a:t>ispitanici</a:t>
            </a:r>
            <a:r>
              <a:rPr lang="en-GB" sz="2400" dirty="0" smtClean="0"/>
              <a:t> u </a:t>
            </a:r>
            <a:r>
              <a:rPr lang="en-GB" sz="2400" dirty="0" err="1" smtClean="0"/>
              <a:t>velikom</a:t>
            </a:r>
            <a:r>
              <a:rPr lang="en-GB" sz="2400" dirty="0" smtClean="0"/>
              <a:t> </a:t>
            </a:r>
            <a:r>
              <a:rPr lang="en-GB" sz="2400" dirty="0" err="1" smtClean="0"/>
              <a:t>broju</a:t>
            </a:r>
            <a:r>
              <a:rPr lang="en-GB" sz="2400" dirty="0" smtClean="0"/>
              <a:t> </a:t>
            </a:r>
            <a:r>
              <a:rPr lang="en-GB" sz="2400" dirty="0" err="1" smtClean="0"/>
              <a:t>stručnu</a:t>
            </a:r>
            <a:r>
              <a:rPr lang="en-GB" sz="2400" dirty="0" smtClean="0"/>
              <a:t> </a:t>
            </a:r>
            <a:r>
              <a:rPr lang="en-GB" sz="2400" dirty="0" err="1" smtClean="0"/>
              <a:t>službu</a:t>
            </a:r>
            <a:r>
              <a:rPr lang="en-GB" sz="2400" dirty="0" smtClean="0"/>
              <a:t> </a:t>
            </a:r>
            <a:r>
              <a:rPr lang="en-GB" sz="2400" dirty="0" err="1" smtClean="0"/>
              <a:t>drže</a:t>
            </a:r>
            <a:r>
              <a:rPr lang="en-GB" sz="2400" dirty="0" smtClean="0"/>
              <a:t> </a:t>
            </a:r>
            <a:r>
              <a:rPr lang="en-GB" sz="2400" dirty="0" err="1" smtClean="0"/>
              <a:t>izravno</a:t>
            </a:r>
            <a:r>
              <a:rPr lang="en-GB" sz="2400" dirty="0" smtClean="0"/>
              <a:t> </a:t>
            </a:r>
            <a:r>
              <a:rPr lang="en-GB" sz="2400" dirty="0" err="1" smtClean="0"/>
              <a:t>odgovornom</a:t>
            </a:r>
            <a:r>
              <a:rPr lang="en-GB" sz="2400" dirty="0" smtClean="0"/>
              <a:t> </a:t>
            </a:r>
            <a:r>
              <a:rPr lang="en-GB" sz="2400" dirty="0" err="1" smtClean="0"/>
              <a:t>za</a:t>
            </a:r>
            <a:r>
              <a:rPr lang="en-GB" sz="2400" dirty="0" smtClean="0"/>
              <a:t> </a:t>
            </a:r>
            <a:r>
              <a:rPr lang="en-GB" sz="2400" dirty="0" err="1" smtClean="0"/>
              <a:t>vlastiti</a:t>
            </a:r>
            <a:r>
              <a:rPr lang="en-GB" sz="2400" dirty="0" smtClean="0"/>
              <a:t> </a:t>
            </a:r>
            <a:r>
              <a:rPr lang="en-GB" sz="2400" dirty="0" err="1" smtClean="0"/>
              <a:t>manajk</a:t>
            </a:r>
            <a:r>
              <a:rPr lang="en-GB" sz="2400" dirty="0" smtClean="0"/>
              <a:t> </a:t>
            </a:r>
            <a:r>
              <a:rPr lang="en-GB" sz="2400" dirty="0" err="1" smtClean="0"/>
              <a:t>stručnosti</a:t>
            </a:r>
            <a:r>
              <a:rPr lang="en-GB" sz="2400" dirty="0" smtClean="0"/>
              <a:t> u </a:t>
            </a:r>
            <a:r>
              <a:rPr lang="en-GB" sz="2400" dirty="0" err="1" smtClean="0"/>
              <a:t>radu</a:t>
            </a:r>
            <a:r>
              <a:rPr lang="en-GB" sz="2400" dirty="0" smtClean="0"/>
              <a:t> (ne </a:t>
            </a:r>
            <a:r>
              <a:rPr lang="en-GB" sz="2400" dirty="0" err="1" smtClean="0"/>
              <a:t>dobovaju</a:t>
            </a:r>
            <a:r>
              <a:rPr lang="en-GB" sz="2400" dirty="0" smtClean="0"/>
              <a:t> </a:t>
            </a:r>
            <a:r>
              <a:rPr lang="en-GB" sz="2400" dirty="0" err="1" smtClean="0"/>
              <a:t>informacije</a:t>
            </a:r>
            <a:r>
              <a:rPr lang="en-GB" sz="2400" dirty="0" smtClean="0"/>
              <a:t> o </a:t>
            </a:r>
            <a:r>
              <a:rPr lang="en-GB" sz="2400" dirty="0" err="1" smtClean="0"/>
              <a:t>teškoćama</a:t>
            </a:r>
            <a:r>
              <a:rPr lang="en-GB" sz="2400" dirty="0" smtClean="0"/>
              <a:t> </a:t>
            </a:r>
            <a:r>
              <a:rPr lang="en-GB" sz="2400" dirty="0" err="1" smtClean="0"/>
              <a:t>i</a:t>
            </a:r>
            <a:r>
              <a:rPr lang="en-GB" sz="2400" dirty="0" smtClean="0"/>
              <a:t> </a:t>
            </a:r>
            <a:r>
              <a:rPr lang="en-GB" sz="2400" dirty="0" err="1" smtClean="0"/>
              <a:t>nastavnom</a:t>
            </a:r>
            <a:r>
              <a:rPr lang="en-GB" sz="2400" dirty="0" smtClean="0"/>
              <a:t> </a:t>
            </a:r>
            <a:r>
              <a:rPr lang="en-GB" sz="2400" dirty="0" err="1" smtClean="0"/>
              <a:t>sadržaju</a:t>
            </a:r>
            <a:r>
              <a:rPr lang="en-GB" sz="2400" dirty="0" smtClean="0"/>
              <a:t> </a:t>
            </a:r>
            <a:r>
              <a:rPr lang="en-GB" sz="2400" dirty="0" err="1" smtClean="0"/>
              <a:t>koji</a:t>
            </a:r>
            <a:r>
              <a:rPr lang="en-GB" sz="2400" dirty="0" smtClean="0"/>
              <a:t> bi </a:t>
            </a:r>
            <a:r>
              <a:rPr lang="en-GB" sz="2400" dirty="0" err="1" smtClean="0"/>
              <a:t>učenici</a:t>
            </a:r>
            <a:r>
              <a:rPr lang="en-GB" sz="2400" dirty="0" smtClean="0"/>
              <a:t> </a:t>
            </a:r>
            <a:r>
              <a:rPr lang="en-GB" sz="2400" dirty="0" err="1" smtClean="0"/>
              <a:t>trebali</a:t>
            </a:r>
            <a:r>
              <a:rPr lang="en-GB" sz="2400" dirty="0" smtClean="0"/>
              <a:t> </a:t>
            </a:r>
            <a:r>
              <a:rPr lang="en-GB" sz="2400" dirty="0" err="1" smtClean="0"/>
              <a:t>savladati</a:t>
            </a:r>
            <a:r>
              <a:rPr lang="en-GB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141964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34143" y="307975"/>
            <a:ext cx="6550479" cy="786039"/>
          </a:xfrm>
        </p:spPr>
        <p:txBody>
          <a:bodyPr>
            <a:noAutofit/>
          </a:bodyPr>
          <a:lstStyle/>
          <a:p>
            <a:r>
              <a:rPr lang="en-GB" sz="2800" b="1" dirty="0" err="1" smtClean="0"/>
              <a:t>Analiaza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rezultata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/>
              <a:t>B) </a:t>
            </a:r>
            <a:r>
              <a:rPr lang="en-GB" sz="2800" b="1" dirty="0" err="1" smtClean="0"/>
              <a:t>Suradnja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stručnim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suradnicima</a:t>
            </a:r>
            <a:endParaRPr lang="en-GB" sz="2800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233322"/>
            <a:ext cx="9871279" cy="4653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02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9842" y="454933"/>
            <a:ext cx="5489121" cy="745218"/>
          </a:xfrm>
        </p:spPr>
        <p:txBody>
          <a:bodyPr>
            <a:noAutofit/>
          </a:bodyPr>
          <a:lstStyle/>
          <a:p>
            <a:r>
              <a:rPr lang="en-GB" sz="2400" b="1" dirty="0" err="1" smtClean="0"/>
              <a:t>Analiza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rezultata</a:t>
            </a:r>
            <a:r>
              <a:rPr lang="en-GB" sz="2400" b="1" dirty="0" smtClean="0"/>
              <a:t/>
            </a:r>
            <a:br>
              <a:rPr lang="en-GB" sz="2400" b="1" dirty="0" smtClean="0"/>
            </a:br>
            <a:r>
              <a:rPr lang="en-GB" sz="2400" b="1" dirty="0" smtClean="0"/>
              <a:t>C) </a:t>
            </a:r>
            <a:r>
              <a:rPr lang="en-GB" sz="2400" b="1" dirty="0" err="1" smtClean="0"/>
              <a:t>Stavovi</a:t>
            </a:r>
            <a:r>
              <a:rPr lang="en-GB" sz="2400" b="1" dirty="0" smtClean="0"/>
              <a:t> o </a:t>
            </a:r>
            <a:r>
              <a:rPr lang="en-GB" sz="2400" b="1" dirty="0" err="1" smtClean="0"/>
              <a:t>suradnji</a:t>
            </a:r>
            <a:endParaRPr lang="en-GB" sz="2400" b="1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8581" y="1367744"/>
            <a:ext cx="7747204" cy="515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46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b="1" dirty="0" err="1"/>
              <a:t>Inkluzivno</a:t>
            </a:r>
            <a:r>
              <a:rPr lang="hr-HR" sz="2800" b="1" dirty="0"/>
              <a:t> obrazovanje u Republici </a:t>
            </a:r>
            <a:r>
              <a:rPr lang="hr-HR" sz="2800" b="1" dirty="0" smtClean="0"/>
              <a:t>Hrvatskoj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/>
              <a:t>M</a:t>
            </a:r>
            <a:r>
              <a:rPr lang="hr-HR" sz="2800" b="1" dirty="0" err="1" smtClean="0"/>
              <a:t>ogućnosti</a:t>
            </a:r>
            <a:endParaRPr lang="en-GB" sz="28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None/>
              <a:defRPr/>
            </a:pPr>
            <a:r>
              <a:rPr lang="en-GB" dirty="0" smtClean="0"/>
              <a:t>- </a:t>
            </a:r>
            <a:r>
              <a:rPr lang="hr-HR" sz="2000" dirty="0" err="1" smtClean="0"/>
              <a:t>Santos</a:t>
            </a:r>
            <a:r>
              <a:rPr lang="hr-HR" sz="2000" dirty="0"/>
              <a:t>, </a:t>
            </a:r>
            <a:r>
              <a:rPr lang="hr-HR" sz="2000" dirty="0" err="1"/>
              <a:t>Templ</a:t>
            </a:r>
            <a:r>
              <a:rPr lang="hr-HR" sz="2000" dirty="0"/>
              <a:t> i </a:t>
            </a:r>
            <a:r>
              <a:rPr lang="hr-HR" sz="2000" dirty="0" err="1"/>
              <a:t>Radenković</a:t>
            </a:r>
            <a:r>
              <a:rPr lang="hr-HR" sz="2000" dirty="0"/>
              <a:t> (2017) ističu da je obrazovanje jedno od temeljnih ljudskih prava koje je povezano s društvenim razvojem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defRPr/>
            </a:pPr>
            <a:endParaRPr lang="hr-HR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None/>
              <a:defRPr/>
            </a:pPr>
            <a:r>
              <a:rPr lang="en-GB" sz="2000" dirty="0" smtClean="0"/>
              <a:t>- </a:t>
            </a:r>
            <a:r>
              <a:rPr lang="hr-HR" sz="2000" dirty="0" smtClean="0"/>
              <a:t>Ustav </a:t>
            </a:r>
            <a:r>
              <a:rPr lang="hr-HR" sz="2000" dirty="0"/>
              <a:t>Republike Hrvatske (NN 85/10) u članku 66 navodi da je obrazovanje svakome dostupno pod jednakim uvjetima i u skladu sa sposobnostima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defRPr/>
            </a:pPr>
            <a:endParaRPr lang="hr-HR" sz="2000" dirty="0"/>
          </a:p>
          <a:p>
            <a:pPr marL="0" indent="0">
              <a:buNone/>
            </a:pPr>
            <a:r>
              <a:rPr lang="en-GB" sz="2000" dirty="0" smtClean="0"/>
              <a:t>- u</a:t>
            </a:r>
            <a:r>
              <a:rPr lang="hr-HR" sz="2000" dirty="0" err="1" smtClean="0"/>
              <a:t>čenici</a:t>
            </a:r>
            <a:r>
              <a:rPr lang="hr-HR" sz="2000" dirty="0" smtClean="0"/>
              <a:t> </a:t>
            </a:r>
            <a:r>
              <a:rPr lang="hr-HR" sz="2000" dirty="0"/>
              <a:t>s teškoćama u razvoju zahtijevaju dodatnu podršku</a:t>
            </a:r>
            <a:br>
              <a:rPr lang="hr-HR" sz="2000" dirty="0"/>
            </a:br>
            <a:r>
              <a:rPr lang="en-GB" sz="2000" dirty="0" smtClean="0"/>
              <a:t>- v</a:t>
            </a:r>
            <a:r>
              <a:rPr lang="hr-HR" sz="2000" dirty="0" err="1" smtClean="0"/>
              <a:t>ažnost</a:t>
            </a:r>
            <a:r>
              <a:rPr lang="hr-HR" sz="2000" dirty="0" smtClean="0"/>
              <a:t> </a:t>
            </a:r>
            <a:r>
              <a:rPr lang="hr-HR" sz="2000" dirty="0"/>
              <a:t>osiguravanja jednakih </a:t>
            </a:r>
            <a:r>
              <a:rPr lang="hr-HR" sz="2000" dirty="0" smtClean="0"/>
              <a:t>obrazovnih</a:t>
            </a:r>
            <a:r>
              <a:rPr lang="en-GB" sz="2000" dirty="0" smtClean="0"/>
              <a:t> </a:t>
            </a:r>
            <a:r>
              <a:rPr lang="en-GB" sz="2000" dirty="0" err="1" smtClean="0"/>
              <a:t>mogućnosti</a:t>
            </a:r>
            <a:r>
              <a:rPr lang="en-GB" sz="2000" dirty="0" smtClean="0"/>
              <a:t> </a:t>
            </a:r>
            <a:r>
              <a:rPr lang="en-GB" sz="2000" dirty="0" err="1" smtClean="0"/>
              <a:t>za</a:t>
            </a:r>
            <a:r>
              <a:rPr lang="en-GB" sz="2000" dirty="0" smtClean="0"/>
              <a:t> </a:t>
            </a:r>
            <a:r>
              <a:rPr lang="en-GB" sz="2000" dirty="0" err="1" smtClean="0"/>
              <a:t>svu</a:t>
            </a:r>
            <a:r>
              <a:rPr lang="en-GB" sz="2000" dirty="0" smtClean="0"/>
              <a:t> </a:t>
            </a:r>
            <a:r>
              <a:rPr lang="en-GB" sz="2000" dirty="0" err="1" smtClean="0"/>
              <a:t>djecu</a:t>
            </a:r>
            <a:endParaRPr lang="hr-HR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29846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89617"/>
            <a:ext cx="4933949" cy="1022803"/>
          </a:xfrm>
        </p:spPr>
        <p:txBody>
          <a:bodyPr>
            <a:normAutofit/>
          </a:bodyPr>
          <a:lstStyle/>
          <a:p>
            <a:r>
              <a:rPr lang="en-GB" sz="2800" b="1" dirty="0" err="1" smtClean="0"/>
              <a:t>Analiza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rezultata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/>
              <a:t>C) </a:t>
            </a:r>
            <a:r>
              <a:rPr lang="en-GB" sz="2800" b="1" dirty="0" err="1" smtClean="0"/>
              <a:t>Stavovi</a:t>
            </a:r>
            <a:r>
              <a:rPr lang="en-GB" sz="2800" b="1" dirty="0" smtClean="0"/>
              <a:t> o </a:t>
            </a:r>
            <a:r>
              <a:rPr lang="en-GB" sz="2800" b="1" dirty="0" err="1" smtClean="0"/>
              <a:t>suradnji</a:t>
            </a:r>
            <a:endParaRPr lang="en-GB" sz="28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600" y="1662339"/>
            <a:ext cx="10515600" cy="4351338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GB" i="1" dirty="0" err="1" smtClean="0"/>
              <a:t>Važnost</a:t>
            </a:r>
            <a:r>
              <a:rPr lang="en-GB" i="1" dirty="0" smtClean="0"/>
              <a:t> </a:t>
            </a:r>
            <a:r>
              <a:rPr lang="en-GB" i="1" dirty="0" err="1" smtClean="0"/>
              <a:t>suradnje</a:t>
            </a:r>
            <a:r>
              <a:rPr lang="en-GB" i="1" dirty="0" smtClean="0"/>
              <a:t> </a:t>
            </a:r>
            <a:r>
              <a:rPr lang="en-GB" i="1" dirty="0" err="1" smtClean="0"/>
              <a:t>učitelja</a:t>
            </a:r>
            <a:r>
              <a:rPr lang="en-GB" i="1" dirty="0" smtClean="0"/>
              <a:t> </a:t>
            </a:r>
            <a:r>
              <a:rPr lang="en-GB" i="1" dirty="0" err="1" smtClean="0"/>
              <a:t>razredne</a:t>
            </a:r>
            <a:r>
              <a:rPr lang="en-GB" i="1" dirty="0" smtClean="0"/>
              <a:t> </a:t>
            </a:r>
            <a:r>
              <a:rPr lang="en-GB" i="1" dirty="0" err="1" smtClean="0"/>
              <a:t>nastave</a:t>
            </a:r>
            <a:r>
              <a:rPr lang="en-GB" i="1" dirty="0" smtClean="0"/>
              <a:t> </a:t>
            </a:r>
            <a:r>
              <a:rPr lang="en-GB" i="1" dirty="0" err="1" smtClean="0"/>
              <a:t>i</a:t>
            </a:r>
            <a:r>
              <a:rPr lang="en-GB" i="1" dirty="0" smtClean="0"/>
              <a:t> </a:t>
            </a:r>
            <a:r>
              <a:rPr lang="en-GB" i="1" dirty="0" err="1" smtClean="0"/>
              <a:t>stručnog</a:t>
            </a:r>
            <a:r>
              <a:rPr lang="en-GB" i="1" dirty="0" smtClean="0"/>
              <a:t> </a:t>
            </a:r>
            <a:r>
              <a:rPr lang="en-GB" i="1" dirty="0" err="1" smtClean="0"/>
              <a:t>suradnika</a:t>
            </a:r>
            <a:r>
              <a:rPr lang="en-GB" i="1" dirty="0" smtClean="0"/>
              <a:t> </a:t>
            </a:r>
            <a:r>
              <a:rPr lang="en-GB" i="1" dirty="0" err="1" smtClean="0"/>
              <a:t>pedagoga</a:t>
            </a:r>
            <a:r>
              <a:rPr lang="en-GB" i="1" dirty="0" smtClean="0"/>
              <a:t> (</a:t>
            </a:r>
            <a:r>
              <a:rPr lang="en-GB" dirty="0" err="1" smtClean="0"/>
              <a:t>Atlaga</a:t>
            </a:r>
            <a:r>
              <a:rPr lang="en-GB" dirty="0" smtClean="0"/>
              <a:t>, Matić 2024.):</a:t>
            </a:r>
          </a:p>
          <a:p>
            <a:pPr marL="0" indent="0" fontAlgn="base">
              <a:buNone/>
            </a:pPr>
            <a:endParaRPr lang="en-GB" dirty="0" smtClean="0"/>
          </a:p>
          <a:p>
            <a:pPr fontAlgn="base">
              <a:buFontTx/>
              <a:buChar char="-"/>
            </a:pPr>
            <a:r>
              <a:rPr lang="en-GB" dirty="0" err="1" smtClean="0"/>
              <a:t>područje</a:t>
            </a:r>
            <a:r>
              <a:rPr lang="en-GB" dirty="0" smtClean="0"/>
              <a:t> </a:t>
            </a:r>
            <a:r>
              <a:rPr lang="en-GB" dirty="0" err="1"/>
              <a:t>stručnog</a:t>
            </a:r>
            <a:r>
              <a:rPr lang="en-GB" dirty="0"/>
              <a:t> </a:t>
            </a:r>
            <a:r>
              <a:rPr lang="en-GB" dirty="0" err="1"/>
              <a:t>usavršavanja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poslovima</a:t>
            </a:r>
            <a:r>
              <a:rPr lang="en-GB" dirty="0"/>
              <a:t> </a:t>
            </a:r>
            <a:r>
              <a:rPr lang="en-GB" dirty="0" err="1"/>
              <a:t>razredništva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temama</a:t>
            </a:r>
            <a:r>
              <a:rPr lang="en-GB" dirty="0"/>
              <a:t> o </a:t>
            </a:r>
            <a:r>
              <a:rPr lang="en-GB" dirty="0" err="1"/>
              <a:t>razredništvu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Učiteljskim</a:t>
            </a:r>
            <a:r>
              <a:rPr lang="en-GB" dirty="0"/>
              <a:t> </a:t>
            </a:r>
            <a:r>
              <a:rPr lang="en-GB" dirty="0" err="1"/>
              <a:t>vijećima</a:t>
            </a:r>
            <a:r>
              <a:rPr lang="en-GB" dirty="0"/>
              <a:t> -</a:t>
            </a:r>
            <a:r>
              <a:rPr lang="en-GB" dirty="0" smtClean="0"/>
              <a:t> </a:t>
            </a:r>
            <a:r>
              <a:rPr lang="en-GB" dirty="0"/>
              <a:t>43,3 </a:t>
            </a:r>
            <a:r>
              <a:rPr lang="en-GB" dirty="0" smtClean="0"/>
              <a:t>%.</a:t>
            </a:r>
          </a:p>
          <a:p>
            <a:pPr marL="0" indent="0" fontAlgn="base">
              <a:buNone/>
            </a:pPr>
            <a:endParaRPr lang="en-GB" dirty="0"/>
          </a:p>
          <a:p>
            <a:pPr marL="0" indent="0" fontAlgn="base">
              <a:buNone/>
            </a:pPr>
            <a:r>
              <a:rPr lang="en-GB" dirty="0" smtClean="0"/>
              <a:t>-  </a:t>
            </a:r>
            <a:r>
              <a:rPr lang="en-GB" dirty="0" err="1" smtClean="0"/>
              <a:t>napredovanje</a:t>
            </a:r>
            <a:r>
              <a:rPr lang="en-GB" dirty="0" smtClean="0"/>
              <a:t> </a:t>
            </a:r>
            <a:r>
              <a:rPr lang="en-GB" dirty="0" err="1"/>
              <a:t>učenika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dopunskoj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dodatnoj</a:t>
            </a:r>
            <a:r>
              <a:rPr lang="en-GB" dirty="0"/>
              <a:t> </a:t>
            </a:r>
            <a:r>
              <a:rPr lang="en-GB" dirty="0" err="1"/>
              <a:t>nastavi</a:t>
            </a:r>
            <a:r>
              <a:rPr lang="en-GB" dirty="0"/>
              <a:t> -</a:t>
            </a:r>
            <a:r>
              <a:rPr lang="en-GB" dirty="0" smtClean="0"/>
              <a:t> </a:t>
            </a:r>
            <a:r>
              <a:rPr lang="en-GB" dirty="0"/>
              <a:t>41,3 %, </a:t>
            </a:r>
            <a:endParaRPr lang="en-GB" dirty="0" smtClean="0"/>
          </a:p>
          <a:p>
            <a:pPr marL="0" indent="0" fontAlgn="base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6656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54528" y="206828"/>
            <a:ext cx="5946322" cy="1137104"/>
          </a:xfrm>
        </p:spPr>
        <p:txBody>
          <a:bodyPr>
            <a:normAutofit/>
          </a:bodyPr>
          <a:lstStyle/>
          <a:p>
            <a:r>
              <a:rPr lang="en-GB" sz="2800" b="1" dirty="0" err="1" smtClean="0"/>
              <a:t>Analiza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rezultata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/>
              <a:t>C) </a:t>
            </a:r>
            <a:r>
              <a:rPr lang="en-GB" sz="2800" b="1" dirty="0" err="1" smtClean="0"/>
              <a:t>Stavovi</a:t>
            </a:r>
            <a:r>
              <a:rPr lang="en-GB" sz="2800" b="1" dirty="0" smtClean="0"/>
              <a:t> o </a:t>
            </a:r>
            <a:r>
              <a:rPr lang="en-GB" sz="2800" b="1" dirty="0" err="1" smtClean="0"/>
              <a:t>suradnji</a:t>
            </a:r>
            <a:endParaRPr lang="en-GB" sz="2800" b="1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7559" y="1343932"/>
            <a:ext cx="7566247" cy="5286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895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762500" cy="957489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/>
              <a:t>C) </a:t>
            </a:r>
            <a:r>
              <a:rPr lang="en-GB" sz="4000" b="1" dirty="0" err="1" smtClean="0"/>
              <a:t>Stavovi</a:t>
            </a:r>
            <a:r>
              <a:rPr lang="en-GB" sz="4000" b="1" dirty="0" smtClean="0"/>
              <a:t> o </a:t>
            </a:r>
            <a:r>
              <a:rPr lang="en-GB" sz="4000" b="1" dirty="0" err="1" smtClean="0"/>
              <a:t>suradnji</a:t>
            </a:r>
            <a:endParaRPr lang="en-GB" sz="40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629682"/>
            <a:ext cx="10515600" cy="4351338"/>
          </a:xfrm>
        </p:spPr>
        <p:txBody>
          <a:bodyPr/>
          <a:lstStyle/>
          <a:p>
            <a:pPr marL="0" indent="0" fontAlgn="base">
              <a:buNone/>
            </a:pPr>
            <a:r>
              <a:rPr lang="en-GB" i="1" dirty="0" err="1" smtClean="0"/>
              <a:t>Važnost</a:t>
            </a:r>
            <a:r>
              <a:rPr lang="en-GB" i="1" dirty="0" smtClean="0"/>
              <a:t> </a:t>
            </a:r>
            <a:r>
              <a:rPr lang="en-GB" i="1" dirty="0" err="1" smtClean="0"/>
              <a:t>suradnje</a:t>
            </a:r>
            <a:r>
              <a:rPr lang="en-GB" i="1" dirty="0" smtClean="0"/>
              <a:t> </a:t>
            </a:r>
            <a:r>
              <a:rPr lang="en-GB" i="1" dirty="0" err="1" smtClean="0"/>
              <a:t>učitelja</a:t>
            </a:r>
            <a:r>
              <a:rPr lang="en-GB" i="1" dirty="0" smtClean="0"/>
              <a:t> </a:t>
            </a:r>
            <a:r>
              <a:rPr lang="en-GB" i="1" dirty="0" err="1" smtClean="0"/>
              <a:t>razredne</a:t>
            </a:r>
            <a:r>
              <a:rPr lang="en-GB" i="1" dirty="0" smtClean="0"/>
              <a:t> </a:t>
            </a:r>
            <a:r>
              <a:rPr lang="en-GB" i="1" dirty="0" err="1" smtClean="0"/>
              <a:t>nastave</a:t>
            </a:r>
            <a:r>
              <a:rPr lang="en-GB" i="1" dirty="0" smtClean="0"/>
              <a:t> </a:t>
            </a:r>
            <a:r>
              <a:rPr lang="en-GB" i="1" dirty="0" err="1" smtClean="0"/>
              <a:t>i</a:t>
            </a:r>
            <a:r>
              <a:rPr lang="en-GB" i="1" dirty="0" smtClean="0"/>
              <a:t> </a:t>
            </a:r>
            <a:r>
              <a:rPr lang="en-GB" i="1" dirty="0" err="1" smtClean="0"/>
              <a:t>stručnog</a:t>
            </a:r>
            <a:r>
              <a:rPr lang="en-GB" i="1" dirty="0" smtClean="0"/>
              <a:t> </a:t>
            </a:r>
            <a:r>
              <a:rPr lang="en-GB" i="1" dirty="0" err="1" smtClean="0"/>
              <a:t>suradnika</a:t>
            </a:r>
            <a:r>
              <a:rPr lang="en-GB" i="1" dirty="0" smtClean="0"/>
              <a:t> </a:t>
            </a:r>
            <a:r>
              <a:rPr lang="en-GB" i="1" dirty="0" err="1" smtClean="0"/>
              <a:t>pedagoga</a:t>
            </a:r>
            <a:r>
              <a:rPr lang="en-GB" i="1" dirty="0" smtClean="0"/>
              <a:t> (</a:t>
            </a:r>
            <a:r>
              <a:rPr lang="en-GB" dirty="0" err="1" smtClean="0"/>
              <a:t>Atlaga</a:t>
            </a:r>
            <a:r>
              <a:rPr lang="en-GB" dirty="0" smtClean="0"/>
              <a:t>, Matić 2024.): </a:t>
            </a:r>
          </a:p>
          <a:p>
            <a:pPr marL="0" indent="0" fontAlgn="base">
              <a:buNone/>
            </a:pPr>
            <a:endParaRPr lang="en-GB" dirty="0" smtClean="0"/>
          </a:p>
          <a:p>
            <a:pPr marL="0" indent="0" fontAlgn="base">
              <a:buNone/>
            </a:pPr>
            <a:r>
              <a:rPr lang="en-GB" dirty="0" smtClean="0"/>
              <a:t>-</a:t>
            </a:r>
            <a:r>
              <a:rPr lang="en-GB" dirty="0" err="1" smtClean="0"/>
              <a:t>kolegijalno</a:t>
            </a:r>
            <a:r>
              <a:rPr lang="en-GB" dirty="0" smtClean="0"/>
              <a:t> </a:t>
            </a:r>
            <a:r>
              <a:rPr lang="en-GB" dirty="0" err="1" smtClean="0"/>
              <a:t>praćenje</a:t>
            </a:r>
            <a:r>
              <a:rPr lang="en-GB" dirty="0" smtClean="0"/>
              <a:t> </a:t>
            </a:r>
            <a:r>
              <a:rPr lang="en-GB" dirty="0" err="1" smtClean="0"/>
              <a:t>nastave</a:t>
            </a:r>
            <a:r>
              <a:rPr lang="en-GB" dirty="0" smtClean="0"/>
              <a:t>- 30,8 %</a:t>
            </a:r>
          </a:p>
          <a:p>
            <a:pPr marL="0" indent="0" fontAlgn="base">
              <a:buNone/>
            </a:pPr>
            <a:endParaRPr lang="en-GB" dirty="0" smtClean="0"/>
          </a:p>
          <a:p>
            <a:pPr marL="0" indent="0" fontAlgn="base">
              <a:buNone/>
            </a:pPr>
            <a:r>
              <a:rPr lang="en-GB" dirty="0" smtClean="0"/>
              <a:t>- </a:t>
            </a:r>
            <a:r>
              <a:rPr lang="en-GB" dirty="0" err="1"/>
              <a:t>v</a:t>
            </a:r>
            <a:r>
              <a:rPr lang="en-GB" dirty="0" err="1" smtClean="0"/>
              <a:t>eći</a:t>
            </a:r>
            <a:r>
              <a:rPr lang="en-GB" dirty="0" smtClean="0"/>
              <a:t> </a:t>
            </a:r>
            <a:r>
              <a:rPr lang="en-GB" dirty="0" err="1" smtClean="0"/>
              <a:t>broj</a:t>
            </a:r>
            <a:r>
              <a:rPr lang="en-GB" dirty="0" smtClean="0"/>
              <a:t> </a:t>
            </a:r>
            <a:r>
              <a:rPr lang="en-GB" dirty="0" err="1" smtClean="0"/>
              <a:t>istraživanja</a:t>
            </a:r>
            <a:r>
              <a:rPr lang="en-GB" dirty="0" smtClean="0"/>
              <a:t> (Springer 2024., </a:t>
            </a:r>
            <a:r>
              <a:rPr lang="en-GB" dirty="0" err="1" smtClean="0"/>
              <a:t>Lemut</a:t>
            </a:r>
            <a:r>
              <a:rPr lang="en-GB" dirty="0" smtClean="0"/>
              <a:t> </a:t>
            </a:r>
            <a:r>
              <a:rPr lang="en-GB" dirty="0" err="1" smtClean="0"/>
              <a:t>Bajec</a:t>
            </a:r>
            <a:r>
              <a:rPr lang="en-GB" dirty="0" smtClean="0"/>
              <a:t> 2024.) - </a:t>
            </a:r>
            <a:r>
              <a:rPr lang="en-GB" dirty="0" err="1" smtClean="0"/>
              <a:t>učitelji</a:t>
            </a:r>
            <a:r>
              <a:rPr lang="en-GB" dirty="0" smtClean="0"/>
              <a:t> </a:t>
            </a:r>
            <a:r>
              <a:rPr lang="en-GB" dirty="0" err="1" smtClean="0"/>
              <a:t>hospitacije</a:t>
            </a:r>
            <a:r>
              <a:rPr lang="en-GB" dirty="0" smtClean="0"/>
              <a:t> </a:t>
            </a:r>
            <a:r>
              <a:rPr lang="en-GB" dirty="0" err="1" smtClean="0"/>
              <a:t>stručnih</a:t>
            </a:r>
            <a:r>
              <a:rPr lang="en-GB" dirty="0" smtClean="0"/>
              <a:t> </a:t>
            </a:r>
            <a:r>
              <a:rPr lang="en-GB" dirty="0" err="1" smtClean="0"/>
              <a:t>suradnika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satovima</a:t>
            </a:r>
            <a:r>
              <a:rPr lang="en-GB" dirty="0" smtClean="0"/>
              <a:t> </a:t>
            </a:r>
            <a:r>
              <a:rPr lang="en-GB" dirty="0" err="1" smtClean="0"/>
              <a:t>smatraju</a:t>
            </a:r>
            <a:r>
              <a:rPr lang="en-GB" dirty="0" smtClean="0"/>
              <a:t> </a:t>
            </a:r>
            <a:r>
              <a:rPr lang="en-GB" dirty="0" err="1" smtClean="0"/>
              <a:t>nadzorom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izazivaju</a:t>
            </a:r>
            <a:r>
              <a:rPr lang="en-GB" dirty="0" smtClean="0"/>
              <a:t> </a:t>
            </a:r>
            <a:r>
              <a:rPr lang="en-GB" dirty="0" err="1" smtClean="0"/>
              <a:t>im</a:t>
            </a:r>
            <a:r>
              <a:rPr lang="en-GB" dirty="0" smtClean="0"/>
              <a:t> </a:t>
            </a:r>
            <a:r>
              <a:rPr lang="en-GB" dirty="0" err="1" smtClean="0"/>
              <a:t>nelagodu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3908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0664" y="324303"/>
            <a:ext cx="5660571" cy="728889"/>
          </a:xfrm>
        </p:spPr>
        <p:txBody>
          <a:bodyPr>
            <a:noAutofit/>
          </a:bodyPr>
          <a:lstStyle/>
          <a:p>
            <a:r>
              <a:rPr lang="en-GB" sz="2800" b="1" dirty="0" err="1" smtClean="0"/>
              <a:t>Analiza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rezultata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/>
              <a:t>C) </a:t>
            </a:r>
            <a:r>
              <a:rPr lang="en-GB" sz="2800" b="1" dirty="0" err="1" smtClean="0"/>
              <a:t>Stavovi</a:t>
            </a:r>
            <a:r>
              <a:rPr lang="en-GB" sz="2800" b="1" dirty="0" smtClean="0"/>
              <a:t> o </a:t>
            </a:r>
            <a:r>
              <a:rPr lang="en-GB" sz="2800" b="1" dirty="0" err="1" smtClean="0"/>
              <a:t>suradnji</a:t>
            </a:r>
            <a:endParaRPr lang="en-GB" sz="2800" b="1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1967" y="1330778"/>
            <a:ext cx="7273189" cy="5175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9947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 smtClean="0"/>
              <a:t>Analiza</a:t>
            </a:r>
            <a:r>
              <a:rPr lang="en-GB" b="1" dirty="0" smtClean="0"/>
              <a:t> </a:t>
            </a:r>
            <a:r>
              <a:rPr lang="en-GB" b="1" dirty="0" err="1" smtClean="0"/>
              <a:t>rezultata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C</a:t>
            </a:r>
            <a:r>
              <a:rPr lang="en-GB" b="1" dirty="0"/>
              <a:t>) </a:t>
            </a:r>
            <a:r>
              <a:rPr lang="en-GB" b="1" dirty="0" err="1"/>
              <a:t>Stavovi</a:t>
            </a:r>
            <a:r>
              <a:rPr lang="en-GB" b="1" dirty="0"/>
              <a:t> o </a:t>
            </a:r>
            <a:r>
              <a:rPr lang="en-GB" b="1" dirty="0" err="1"/>
              <a:t>suradnji</a:t>
            </a:r>
            <a:endParaRPr lang="en-GB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-</a:t>
            </a:r>
            <a:r>
              <a:rPr lang="en-GB" b="1" dirty="0" err="1"/>
              <a:t>Pravilnik</a:t>
            </a:r>
            <a:r>
              <a:rPr lang="en-GB" b="1" dirty="0"/>
              <a:t> o </a:t>
            </a:r>
            <a:r>
              <a:rPr lang="en-GB" b="1" dirty="0" err="1"/>
              <a:t>osnovnoškolskom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srednjoškolskom</a:t>
            </a:r>
            <a:r>
              <a:rPr lang="en-GB" b="1" dirty="0"/>
              <a:t> </a:t>
            </a:r>
            <a:r>
              <a:rPr lang="en-GB" b="1" dirty="0" err="1"/>
              <a:t>odgoju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obrazovanju</a:t>
            </a:r>
            <a:r>
              <a:rPr lang="en-GB" b="1" dirty="0"/>
              <a:t> </a:t>
            </a:r>
            <a:r>
              <a:rPr lang="en-GB" b="1" dirty="0" err="1"/>
              <a:t>učenika</a:t>
            </a:r>
            <a:r>
              <a:rPr lang="en-GB" b="1" dirty="0"/>
              <a:t> s </a:t>
            </a:r>
            <a:r>
              <a:rPr lang="en-GB" b="1" dirty="0" err="1"/>
              <a:t>teškoćama</a:t>
            </a:r>
            <a:r>
              <a:rPr lang="en-GB" b="1" dirty="0"/>
              <a:t> u </a:t>
            </a:r>
            <a:r>
              <a:rPr lang="en-GB" b="1" dirty="0" err="1" smtClean="0"/>
              <a:t>razvoju</a:t>
            </a:r>
            <a:r>
              <a:rPr lang="en-GB" b="1" dirty="0" smtClean="0"/>
              <a:t> (NN: </a:t>
            </a:r>
            <a:r>
              <a:rPr lang="en-GB" dirty="0" smtClean="0"/>
              <a:t>24/2015-510) 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-</a:t>
            </a:r>
            <a:r>
              <a:rPr lang="en-GB" dirty="0" err="1" smtClean="0"/>
              <a:t>redoviti</a:t>
            </a:r>
            <a:r>
              <a:rPr lang="en-GB" dirty="0" smtClean="0"/>
              <a:t> program </a:t>
            </a:r>
            <a:r>
              <a:rPr lang="en-GB" dirty="0" err="1" smtClean="0"/>
              <a:t>iz</a:t>
            </a:r>
            <a:r>
              <a:rPr lang="en-GB" dirty="0" smtClean="0"/>
              <a:t> </a:t>
            </a:r>
            <a:r>
              <a:rPr lang="en-GB" dirty="0" err="1" smtClean="0"/>
              <a:t>individualizrane</a:t>
            </a:r>
            <a:r>
              <a:rPr lang="en-GB" dirty="0" smtClean="0"/>
              <a:t> </a:t>
            </a:r>
            <a:r>
              <a:rPr lang="en-GB" dirty="0" err="1" smtClean="0"/>
              <a:t>postupke</a:t>
            </a:r>
            <a:r>
              <a:rPr lang="en-GB" dirty="0" smtClean="0"/>
              <a:t> (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prilagodbu</a:t>
            </a:r>
            <a:r>
              <a:rPr lang="en-GB" dirty="0" smtClean="0"/>
              <a:t> </a:t>
            </a:r>
            <a:r>
              <a:rPr lang="en-GB" dirty="0" err="1" smtClean="0"/>
              <a:t>sadržaja</a:t>
            </a:r>
            <a:r>
              <a:rPr lang="en-GB" dirty="0" smtClean="0"/>
              <a:t>) </a:t>
            </a:r>
            <a:r>
              <a:rPr lang="en-GB" dirty="0" err="1" smtClean="0"/>
              <a:t>izrađuje</a:t>
            </a:r>
            <a:r>
              <a:rPr lang="en-GB" dirty="0" smtClean="0"/>
              <a:t> </a:t>
            </a:r>
            <a:r>
              <a:rPr lang="en-GB" dirty="0" err="1" smtClean="0"/>
              <a:t>učitelj</a:t>
            </a:r>
            <a:r>
              <a:rPr lang="en-GB" dirty="0" smtClean="0"/>
              <a:t> u </a:t>
            </a:r>
            <a:r>
              <a:rPr lang="en-GB" dirty="0" err="1" smtClean="0"/>
              <a:t>suradnji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stručnim</a:t>
            </a:r>
            <a:r>
              <a:rPr lang="en-GB" dirty="0" smtClean="0"/>
              <a:t> </a:t>
            </a:r>
            <a:r>
              <a:rPr lang="en-GB" dirty="0" err="1" smtClean="0"/>
              <a:t>suradnikom</a:t>
            </a:r>
            <a:r>
              <a:rPr lang="en-GB" dirty="0" smtClean="0"/>
              <a:t>- </a:t>
            </a:r>
            <a:r>
              <a:rPr lang="en-GB" dirty="0" err="1" smtClean="0"/>
              <a:t>postavlja</a:t>
            </a:r>
            <a:r>
              <a:rPr lang="en-GB" dirty="0" smtClean="0"/>
              <a:t> se </a:t>
            </a:r>
            <a:r>
              <a:rPr lang="en-GB" dirty="0" err="1" smtClean="0"/>
              <a:t>pitanje</a:t>
            </a:r>
            <a:r>
              <a:rPr lang="en-GB" dirty="0" smtClean="0"/>
              <a:t> </a:t>
            </a:r>
            <a:r>
              <a:rPr lang="en-GB" dirty="0" err="1" smtClean="0"/>
              <a:t>razumijevanja</a:t>
            </a:r>
            <a:r>
              <a:rPr lang="en-GB" dirty="0" smtClean="0"/>
              <a:t> </a:t>
            </a:r>
            <a:r>
              <a:rPr lang="en-GB" dirty="0" err="1" smtClean="0"/>
              <a:t>uloga</a:t>
            </a:r>
            <a:endParaRPr lang="en-GB" dirty="0"/>
          </a:p>
          <a:p>
            <a:pPr marL="0" indent="0">
              <a:buNone/>
            </a:pPr>
            <a:r>
              <a:rPr lang="en-GB" b="1" dirty="0" err="1" smtClean="0"/>
              <a:t>Kudek</a:t>
            </a:r>
            <a:r>
              <a:rPr lang="en-GB" b="1" dirty="0" smtClean="0"/>
              <a:t> </a:t>
            </a:r>
            <a:r>
              <a:rPr lang="en-GB" b="1" dirty="0" err="1" smtClean="0"/>
              <a:t>Mirošević</a:t>
            </a:r>
            <a:r>
              <a:rPr lang="en-GB" b="1" dirty="0" smtClean="0"/>
              <a:t> (2018.)- </a:t>
            </a:r>
            <a:r>
              <a:rPr lang="en-GB" dirty="0" err="1" smtClean="0"/>
              <a:t>istraživanje</a:t>
            </a:r>
            <a:r>
              <a:rPr lang="en-GB" dirty="0" smtClean="0"/>
              <a:t> o </a:t>
            </a:r>
            <a:r>
              <a:rPr lang="en-GB" dirty="0" err="1" smtClean="0"/>
              <a:t>viđenju</a:t>
            </a:r>
            <a:r>
              <a:rPr lang="en-GB" dirty="0" smtClean="0"/>
              <a:t> </a:t>
            </a:r>
            <a:r>
              <a:rPr lang="en-GB" dirty="0" err="1" smtClean="0"/>
              <a:t>učitelja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stručnih</a:t>
            </a:r>
            <a:r>
              <a:rPr lang="en-GB" dirty="0" smtClean="0"/>
              <a:t> </a:t>
            </a:r>
            <a:r>
              <a:rPr lang="en-GB" dirty="0" err="1" smtClean="0"/>
              <a:t>suradnika</a:t>
            </a:r>
            <a:r>
              <a:rPr lang="en-GB" dirty="0" smtClean="0"/>
              <a:t> o </a:t>
            </a:r>
            <a:r>
              <a:rPr lang="en-GB" dirty="0" err="1" smtClean="0"/>
              <a:t>primjeni</a:t>
            </a:r>
            <a:r>
              <a:rPr lang="en-GB" dirty="0" smtClean="0"/>
              <a:t> </a:t>
            </a:r>
            <a:r>
              <a:rPr lang="en-GB" dirty="0" err="1" smtClean="0"/>
              <a:t>individualiziranih</a:t>
            </a:r>
            <a:r>
              <a:rPr lang="en-GB" dirty="0" smtClean="0"/>
              <a:t> </a:t>
            </a:r>
            <a:r>
              <a:rPr lang="en-GB" dirty="0" err="1" smtClean="0"/>
              <a:t>postupaka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učenike</a:t>
            </a:r>
            <a:r>
              <a:rPr lang="en-GB" dirty="0" smtClean="0"/>
              <a:t> s </a:t>
            </a:r>
            <a:r>
              <a:rPr lang="en-GB" dirty="0" err="1" smtClean="0"/>
              <a:t>teškoćama</a:t>
            </a:r>
            <a:r>
              <a:rPr lang="en-GB" dirty="0" smtClean="0"/>
              <a:t> (N= 345 </a:t>
            </a:r>
            <a:r>
              <a:rPr lang="en-GB" dirty="0" err="1" smtClean="0"/>
              <a:t>učitelja</a:t>
            </a:r>
            <a:r>
              <a:rPr lang="en-GB" dirty="0" smtClean="0"/>
              <a:t> </a:t>
            </a:r>
            <a:r>
              <a:rPr lang="en-GB" dirty="0" err="1" smtClean="0"/>
              <a:t>razredne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predmetne</a:t>
            </a:r>
            <a:r>
              <a:rPr lang="en-GB" dirty="0" smtClean="0"/>
              <a:t> </a:t>
            </a:r>
            <a:r>
              <a:rPr lang="en-GB" dirty="0" err="1" smtClean="0"/>
              <a:t>nastave</a:t>
            </a:r>
            <a:r>
              <a:rPr lang="en-GB" dirty="0" smtClean="0"/>
              <a:t>, 40 </a:t>
            </a:r>
            <a:r>
              <a:rPr lang="en-GB" dirty="0" err="1" smtClean="0"/>
              <a:t>stručnih</a:t>
            </a:r>
            <a:r>
              <a:rPr lang="en-GB" dirty="0" smtClean="0"/>
              <a:t> </a:t>
            </a:r>
            <a:r>
              <a:rPr lang="en-GB" dirty="0" err="1" smtClean="0"/>
              <a:t>suradnika</a:t>
            </a:r>
            <a:r>
              <a:rPr lang="en-GB" dirty="0" smtClean="0"/>
              <a:t>) </a:t>
            </a:r>
          </a:p>
          <a:p>
            <a:pPr>
              <a:buFontTx/>
              <a:buChar char="-"/>
            </a:pPr>
            <a:r>
              <a:rPr lang="en-GB" dirty="0" err="1" smtClean="0"/>
              <a:t>učitelji</a:t>
            </a:r>
            <a:r>
              <a:rPr lang="en-GB" dirty="0" smtClean="0"/>
              <a:t> </a:t>
            </a:r>
            <a:r>
              <a:rPr lang="en-GB" dirty="0" err="1" smtClean="0"/>
              <a:t>svoj</a:t>
            </a:r>
            <a:r>
              <a:rPr lang="en-GB" dirty="0" smtClean="0"/>
              <a:t> </a:t>
            </a:r>
            <a:r>
              <a:rPr lang="en-GB" dirty="0" err="1" smtClean="0"/>
              <a:t>angažman</a:t>
            </a:r>
            <a:r>
              <a:rPr lang="en-GB" dirty="0" smtClean="0"/>
              <a:t> </a:t>
            </a:r>
            <a:r>
              <a:rPr lang="en-GB" dirty="0" err="1" smtClean="0"/>
              <a:t>oko</a:t>
            </a:r>
            <a:r>
              <a:rPr lang="en-GB" dirty="0" smtClean="0"/>
              <a:t> </a:t>
            </a:r>
            <a:r>
              <a:rPr lang="en-GB" dirty="0" err="1" smtClean="0"/>
              <a:t>individualiziranih</a:t>
            </a:r>
            <a:r>
              <a:rPr lang="en-GB" dirty="0" smtClean="0"/>
              <a:t> </a:t>
            </a:r>
            <a:r>
              <a:rPr lang="en-GB" dirty="0" err="1" smtClean="0"/>
              <a:t>metoda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postupaka</a:t>
            </a:r>
            <a:r>
              <a:rPr lang="en-GB" dirty="0" smtClean="0"/>
              <a:t> </a:t>
            </a:r>
            <a:r>
              <a:rPr lang="en-GB" dirty="0" err="1" smtClean="0"/>
              <a:t>procjenjuju</a:t>
            </a:r>
            <a:r>
              <a:rPr lang="en-GB" dirty="0" smtClean="0"/>
              <a:t> </a:t>
            </a:r>
            <a:r>
              <a:rPr lang="en-GB" dirty="0" err="1" smtClean="0"/>
              <a:t>višim</a:t>
            </a:r>
            <a:r>
              <a:rPr lang="en-GB" dirty="0" smtClean="0"/>
              <a:t> </a:t>
            </a:r>
            <a:r>
              <a:rPr lang="en-GB" dirty="0" err="1" smtClean="0"/>
              <a:t>nego</a:t>
            </a:r>
            <a:r>
              <a:rPr lang="en-GB" dirty="0" smtClean="0"/>
              <a:t> </a:t>
            </a:r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stručni</a:t>
            </a:r>
            <a:r>
              <a:rPr lang="en-GB" dirty="0" smtClean="0"/>
              <a:t> </a:t>
            </a:r>
            <a:r>
              <a:rPr lang="en-GB" dirty="0" err="1" smtClean="0"/>
              <a:t>suradnici</a:t>
            </a:r>
            <a:r>
              <a:rPr lang="en-GB" dirty="0" smtClean="0"/>
              <a:t> </a:t>
            </a:r>
            <a:r>
              <a:rPr lang="en-GB" dirty="0" err="1" smtClean="0"/>
              <a:t>procjenjuju</a:t>
            </a:r>
            <a:r>
              <a:rPr lang="en-GB" dirty="0" smtClean="0"/>
              <a:t> </a:t>
            </a:r>
            <a:r>
              <a:rPr lang="en-GB" dirty="0" err="1" smtClean="0"/>
              <a:t>njihov</a:t>
            </a:r>
            <a:r>
              <a:rPr lang="en-GB" dirty="0" smtClean="0"/>
              <a:t> </a:t>
            </a:r>
            <a:r>
              <a:rPr lang="en-GB" dirty="0" err="1" smtClean="0"/>
              <a:t>angažman</a:t>
            </a:r>
            <a:r>
              <a:rPr lang="en-GB" dirty="0" smtClean="0"/>
              <a:t>; </a:t>
            </a:r>
            <a:r>
              <a:rPr lang="en-GB" dirty="0" err="1" smtClean="0"/>
              <a:t>učitelji</a:t>
            </a:r>
            <a:r>
              <a:rPr lang="en-GB" dirty="0" smtClean="0"/>
              <a:t> </a:t>
            </a:r>
            <a:r>
              <a:rPr lang="en-GB" dirty="0" err="1" smtClean="0"/>
              <a:t>navode</a:t>
            </a:r>
            <a:r>
              <a:rPr lang="en-GB" dirty="0" smtClean="0"/>
              <a:t> </a:t>
            </a:r>
            <a:r>
              <a:rPr lang="en-GB" dirty="0" err="1" smtClean="0"/>
              <a:t>načine</a:t>
            </a:r>
            <a:r>
              <a:rPr lang="en-GB" dirty="0" smtClean="0"/>
              <a:t> </a:t>
            </a:r>
            <a:r>
              <a:rPr lang="en-GB" dirty="0" err="1" smtClean="0"/>
              <a:t>prilagodbe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(</a:t>
            </a:r>
            <a:r>
              <a:rPr lang="en-GB" dirty="0" err="1" smtClean="0"/>
              <a:t>preuzeto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/>
              <a:t> https://</a:t>
            </a:r>
            <a:r>
              <a:rPr lang="en-GB" dirty="0" smtClean="0"/>
              <a:t>hrcak.srce.hr/clanak/326873%3F)</a:t>
            </a:r>
          </a:p>
          <a:p>
            <a:pPr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50302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err="1"/>
              <a:t>Analiza</a:t>
            </a:r>
            <a:r>
              <a:rPr lang="en-GB" sz="3200" b="1" dirty="0"/>
              <a:t> </a:t>
            </a:r>
            <a:r>
              <a:rPr lang="en-GB" sz="3200" b="1" dirty="0" err="1"/>
              <a:t>rezultata</a:t>
            </a:r>
            <a:r>
              <a:rPr lang="en-GB" sz="3200" b="1" dirty="0"/>
              <a:t/>
            </a:r>
            <a:br>
              <a:rPr lang="en-GB" sz="3200" b="1" dirty="0"/>
            </a:br>
            <a:r>
              <a:rPr lang="en-GB" sz="3200" b="1" dirty="0"/>
              <a:t>C) </a:t>
            </a:r>
            <a:r>
              <a:rPr lang="en-GB" sz="3200" b="1" dirty="0" err="1"/>
              <a:t>Stavovi</a:t>
            </a:r>
            <a:r>
              <a:rPr lang="en-GB" sz="3200" b="1" dirty="0"/>
              <a:t> o </a:t>
            </a:r>
            <a:r>
              <a:rPr lang="en-GB" sz="3200" b="1" dirty="0" err="1"/>
              <a:t>suradnji</a:t>
            </a:r>
            <a:endParaRPr lang="en-GB" sz="32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dirty="0" err="1" smtClean="0"/>
              <a:t>moguće</a:t>
            </a:r>
            <a:r>
              <a:rPr lang="en-GB" dirty="0" smtClean="0"/>
              <a:t> </a:t>
            </a:r>
            <a:r>
              <a:rPr lang="en-GB" dirty="0" err="1" smtClean="0"/>
              <a:t>tumačenje</a:t>
            </a:r>
            <a:r>
              <a:rPr lang="en-GB" dirty="0" smtClean="0"/>
              <a:t> </a:t>
            </a:r>
            <a:r>
              <a:rPr lang="en-GB" dirty="0" err="1" smtClean="0"/>
              <a:t>rezultata</a:t>
            </a:r>
            <a:r>
              <a:rPr lang="en-GB" dirty="0" smtClean="0"/>
              <a:t>:</a:t>
            </a:r>
          </a:p>
          <a:p>
            <a:pPr>
              <a:buFontTx/>
              <a:buChar char="-"/>
            </a:pPr>
            <a:r>
              <a:rPr lang="en-GB" dirty="0" err="1"/>
              <a:t>k</a:t>
            </a:r>
            <a:r>
              <a:rPr lang="en-GB" dirty="0" err="1" smtClean="0"/>
              <a:t>olegij</a:t>
            </a:r>
            <a:r>
              <a:rPr lang="en-GB" dirty="0" smtClean="0"/>
              <a:t> o </a:t>
            </a:r>
            <a:r>
              <a:rPr lang="en-GB" dirty="0" err="1" smtClean="0"/>
              <a:t>djeci</a:t>
            </a:r>
            <a:r>
              <a:rPr lang="en-GB" dirty="0" smtClean="0"/>
              <a:t> s </a:t>
            </a:r>
            <a:r>
              <a:rPr lang="en-GB" dirty="0" err="1" smtClean="0"/>
              <a:t>teškoćama</a:t>
            </a:r>
            <a:r>
              <a:rPr lang="en-GB" dirty="0" smtClean="0"/>
              <a:t> je </a:t>
            </a:r>
            <a:r>
              <a:rPr lang="en-GB" dirty="0" err="1" smtClean="0"/>
              <a:t>obvezan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buduće</a:t>
            </a:r>
            <a:r>
              <a:rPr lang="en-GB" dirty="0" smtClean="0"/>
              <a:t> </a:t>
            </a:r>
            <a:r>
              <a:rPr lang="en-GB" dirty="0" err="1" smtClean="0"/>
              <a:t>odgajatelje</a:t>
            </a:r>
            <a:r>
              <a:rPr lang="en-GB" dirty="0" smtClean="0"/>
              <a:t> </a:t>
            </a:r>
            <a:r>
              <a:rPr lang="en-GB" dirty="0" err="1" smtClean="0"/>
              <a:t>predškolske</a:t>
            </a:r>
            <a:r>
              <a:rPr lang="en-GB" dirty="0" smtClean="0"/>
              <a:t> </a:t>
            </a:r>
            <a:r>
              <a:rPr lang="en-GB" dirty="0" err="1" smtClean="0"/>
              <a:t>djece</a:t>
            </a:r>
            <a:r>
              <a:rPr lang="en-GB" dirty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magistre</a:t>
            </a:r>
            <a:r>
              <a:rPr lang="en-GB" dirty="0" smtClean="0"/>
              <a:t> </a:t>
            </a:r>
            <a:r>
              <a:rPr lang="en-GB" dirty="0" err="1" smtClean="0"/>
              <a:t>primarne</a:t>
            </a:r>
            <a:r>
              <a:rPr lang="en-GB" dirty="0" smtClean="0"/>
              <a:t> </a:t>
            </a:r>
            <a:r>
              <a:rPr lang="en-GB" dirty="0" err="1" smtClean="0"/>
              <a:t>edukacije</a:t>
            </a:r>
            <a:r>
              <a:rPr lang="en-GB" dirty="0" smtClean="0"/>
              <a:t>, </a:t>
            </a:r>
            <a:r>
              <a:rPr lang="en-GB" dirty="0" err="1" smtClean="0"/>
              <a:t>ali</a:t>
            </a:r>
            <a:r>
              <a:rPr lang="en-GB" dirty="0" smtClean="0"/>
              <a:t> </a:t>
            </a:r>
            <a:r>
              <a:rPr lang="en-GB" dirty="0" err="1" smtClean="0"/>
              <a:t>vrlo</a:t>
            </a:r>
            <a:r>
              <a:rPr lang="en-GB" dirty="0" smtClean="0"/>
              <a:t> </a:t>
            </a:r>
            <a:r>
              <a:rPr lang="en-GB" dirty="0" err="1" smtClean="0"/>
              <a:t>rijetko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predmetne</a:t>
            </a:r>
            <a:r>
              <a:rPr lang="en-GB" dirty="0" smtClean="0"/>
              <a:t> </a:t>
            </a:r>
            <a:r>
              <a:rPr lang="en-GB" dirty="0" err="1" smtClean="0"/>
              <a:t>učitelje</a:t>
            </a:r>
            <a:endParaRPr lang="en-GB" dirty="0"/>
          </a:p>
          <a:p>
            <a:pPr>
              <a:buFontTx/>
              <a:buChar char="-"/>
            </a:pPr>
            <a:r>
              <a:rPr lang="en-GB" dirty="0" err="1" smtClean="0"/>
              <a:t>učitelji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usmjereni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suamtivno</a:t>
            </a:r>
            <a:r>
              <a:rPr lang="en-GB" dirty="0" smtClean="0"/>
              <a:t> </a:t>
            </a:r>
            <a:r>
              <a:rPr lang="en-GB" dirty="0" err="1" smtClean="0"/>
              <a:t>vrednovanje</a:t>
            </a:r>
            <a:endParaRPr lang="en-GB" dirty="0" smtClean="0"/>
          </a:p>
          <a:p>
            <a:pPr>
              <a:buFontTx/>
              <a:buChar char="-"/>
            </a:pPr>
            <a:r>
              <a:rPr lang="en-GB" dirty="0" err="1"/>
              <a:t>k</a:t>
            </a:r>
            <a:r>
              <a:rPr lang="en-GB" dirty="0" err="1" smtClean="0"/>
              <a:t>onkretnom</a:t>
            </a:r>
            <a:r>
              <a:rPr lang="en-GB" dirty="0" smtClean="0"/>
              <a:t> </a:t>
            </a:r>
            <a:r>
              <a:rPr lang="en-GB" dirty="0" err="1" smtClean="0"/>
              <a:t>pomoći</a:t>
            </a:r>
            <a:r>
              <a:rPr lang="en-GB" dirty="0" smtClean="0"/>
              <a:t> </a:t>
            </a:r>
            <a:r>
              <a:rPr lang="en-GB" dirty="0" err="1" smtClean="0"/>
              <a:t>smatraju</a:t>
            </a:r>
            <a:r>
              <a:rPr lang="en-GB" dirty="0" smtClean="0"/>
              <a:t> </a:t>
            </a:r>
            <a:r>
              <a:rPr lang="en-GB" dirty="0" err="1" smtClean="0"/>
              <a:t>gotove</a:t>
            </a:r>
            <a:r>
              <a:rPr lang="en-GB" dirty="0" smtClean="0"/>
              <a:t> </a:t>
            </a:r>
            <a:r>
              <a:rPr lang="en-GB" dirty="0" err="1" smtClean="0"/>
              <a:t>materijale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podučavanje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ispitne</a:t>
            </a:r>
            <a:r>
              <a:rPr lang="en-GB" dirty="0" smtClean="0"/>
              <a:t> </a:t>
            </a:r>
            <a:r>
              <a:rPr lang="en-GB" dirty="0" err="1" smtClean="0"/>
              <a:t>materijale</a:t>
            </a:r>
            <a:endParaRPr lang="en-GB" dirty="0"/>
          </a:p>
          <a:p>
            <a:pPr>
              <a:buFontTx/>
              <a:buChar char="-"/>
            </a:pPr>
            <a:r>
              <a:rPr lang="en-GB" dirty="0" err="1"/>
              <a:t>m</a:t>
            </a:r>
            <a:r>
              <a:rPr lang="en-GB" dirty="0" err="1" smtClean="0"/>
              <a:t>aterijali</a:t>
            </a:r>
            <a:r>
              <a:rPr lang="en-GB" dirty="0" smtClean="0"/>
              <a:t> </a:t>
            </a:r>
            <a:r>
              <a:rPr lang="en-GB" dirty="0" err="1" smtClean="0"/>
              <a:t>postoje</a:t>
            </a:r>
            <a:r>
              <a:rPr lang="en-GB" dirty="0" smtClean="0"/>
              <a:t> </a:t>
            </a:r>
            <a:r>
              <a:rPr lang="en-GB" dirty="0" err="1" smtClean="0"/>
              <a:t>kod</a:t>
            </a:r>
            <a:r>
              <a:rPr lang="en-GB" dirty="0" smtClean="0"/>
              <a:t> </a:t>
            </a:r>
            <a:r>
              <a:rPr lang="en-GB" dirty="0" err="1" smtClean="0"/>
              <a:t>većine</a:t>
            </a:r>
            <a:r>
              <a:rPr lang="en-GB" dirty="0" smtClean="0"/>
              <a:t> </a:t>
            </a:r>
            <a:r>
              <a:rPr lang="en-GB" dirty="0" err="1" smtClean="0"/>
              <a:t>izdavača</a:t>
            </a:r>
            <a:endParaRPr lang="en-GB" dirty="0" smtClean="0"/>
          </a:p>
          <a:p>
            <a:pPr marL="0" indent="0" algn="r">
              <a:buNone/>
            </a:pPr>
            <a:r>
              <a:rPr lang="en-GB" i="1" dirty="0" err="1"/>
              <a:t>Analiza</a:t>
            </a:r>
            <a:r>
              <a:rPr lang="en-GB" i="1" dirty="0"/>
              <a:t> </a:t>
            </a:r>
            <a:r>
              <a:rPr lang="en-GB" i="1" dirty="0" err="1"/>
              <a:t>stavova</a:t>
            </a:r>
            <a:r>
              <a:rPr lang="en-GB" i="1" dirty="0"/>
              <a:t> </a:t>
            </a:r>
            <a:r>
              <a:rPr lang="en-GB" i="1" dirty="0" err="1"/>
              <a:t>i</a:t>
            </a:r>
            <a:r>
              <a:rPr lang="en-GB" i="1" dirty="0"/>
              <a:t> </a:t>
            </a:r>
            <a:r>
              <a:rPr lang="en-GB" i="1" dirty="0" err="1"/>
              <a:t>potreba</a:t>
            </a:r>
            <a:r>
              <a:rPr lang="en-GB" i="1" dirty="0"/>
              <a:t> </a:t>
            </a:r>
            <a:r>
              <a:rPr lang="en-GB" i="1" dirty="0" err="1"/>
              <a:t>nastavnika</a:t>
            </a:r>
            <a:r>
              <a:rPr lang="en-GB" i="1" dirty="0"/>
              <a:t> </a:t>
            </a:r>
            <a:r>
              <a:rPr lang="en-GB" i="1" dirty="0" err="1"/>
              <a:t>engleskog</a:t>
            </a:r>
            <a:r>
              <a:rPr lang="en-GB" i="1" dirty="0"/>
              <a:t> </a:t>
            </a:r>
            <a:r>
              <a:rPr lang="en-GB" i="1" dirty="0" err="1"/>
              <a:t>jezika</a:t>
            </a:r>
            <a:r>
              <a:rPr lang="en-GB" i="1" dirty="0"/>
              <a:t> u </a:t>
            </a:r>
            <a:r>
              <a:rPr lang="en-GB" i="1" dirty="0" err="1"/>
              <a:t>procesu</a:t>
            </a:r>
            <a:r>
              <a:rPr lang="en-GB" i="1" dirty="0"/>
              <a:t> </a:t>
            </a:r>
            <a:r>
              <a:rPr lang="en-GB" i="1" dirty="0" err="1"/>
              <a:t>poučavanja</a:t>
            </a:r>
            <a:r>
              <a:rPr lang="en-GB" i="1" dirty="0"/>
              <a:t> </a:t>
            </a:r>
            <a:r>
              <a:rPr lang="en-GB" i="1" dirty="0" err="1"/>
              <a:t>učenika</a:t>
            </a:r>
            <a:r>
              <a:rPr lang="en-GB" i="1" dirty="0"/>
              <a:t> s </a:t>
            </a:r>
            <a:r>
              <a:rPr lang="en-GB" i="1" dirty="0" err="1"/>
              <a:t>teškoćama</a:t>
            </a:r>
            <a:r>
              <a:rPr lang="en-GB" i="1" dirty="0"/>
              <a:t> </a:t>
            </a:r>
            <a:r>
              <a:rPr lang="en-GB" dirty="0"/>
              <a:t>(</a:t>
            </a:r>
            <a:r>
              <a:rPr lang="en-GB" dirty="0" err="1"/>
              <a:t>Dumančić</a:t>
            </a:r>
            <a:r>
              <a:rPr lang="en-GB" dirty="0"/>
              <a:t>, </a:t>
            </a:r>
            <a:r>
              <a:rPr lang="en-GB" dirty="0" err="1"/>
              <a:t>Milković</a:t>
            </a:r>
            <a:r>
              <a:rPr lang="en-GB" dirty="0"/>
              <a:t>, 2024.)</a:t>
            </a:r>
          </a:p>
          <a:p>
            <a:pPr>
              <a:buFontTx/>
              <a:buChar char="-"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27853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4313464" cy="916668"/>
          </a:xfrm>
        </p:spPr>
        <p:txBody>
          <a:bodyPr>
            <a:normAutofit fontScale="90000"/>
          </a:bodyPr>
          <a:lstStyle/>
          <a:p>
            <a:r>
              <a:rPr lang="en-GB" sz="3200" b="1" dirty="0" err="1" smtClean="0"/>
              <a:t>Analiza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rezultata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C</a:t>
            </a:r>
            <a:r>
              <a:rPr lang="en-GB" sz="3200" b="1" dirty="0" smtClean="0"/>
              <a:t>) </a:t>
            </a:r>
            <a:r>
              <a:rPr lang="en-GB" sz="3200" b="1" dirty="0" err="1" smtClean="0"/>
              <a:t>Stavovi</a:t>
            </a:r>
            <a:r>
              <a:rPr lang="en-GB" sz="3200" b="1" dirty="0" smtClean="0"/>
              <a:t> o </a:t>
            </a:r>
            <a:r>
              <a:rPr lang="en-GB" sz="3200" b="1" dirty="0" err="1" smtClean="0"/>
              <a:t>suradnji</a:t>
            </a:r>
            <a:endParaRPr lang="en-GB" sz="3200" b="1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7686" y="1379767"/>
            <a:ext cx="8134671" cy="5160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8167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97379" y="234497"/>
            <a:ext cx="4427764" cy="880835"/>
          </a:xfrm>
        </p:spPr>
        <p:txBody>
          <a:bodyPr>
            <a:noAutofit/>
          </a:bodyPr>
          <a:lstStyle/>
          <a:p>
            <a:r>
              <a:rPr lang="en-GB" sz="2800" b="1" dirty="0" err="1" smtClean="0"/>
              <a:t>Analiza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rezultata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/>
              <a:t>C</a:t>
            </a:r>
            <a:r>
              <a:rPr lang="en-GB" sz="2800" b="1" dirty="0" smtClean="0"/>
              <a:t>) </a:t>
            </a:r>
            <a:r>
              <a:rPr lang="en-GB" sz="2800" b="1" dirty="0" err="1" smtClean="0"/>
              <a:t>Stavovi</a:t>
            </a:r>
            <a:r>
              <a:rPr lang="en-GB" sz="2800" b="1" dirty="0" smtClean="0"/>
              <a:t> o </a:t>
            </a:r>
            <a:r>
              <a:rPr lang="en-GB" sz="2800" b="1" dirty="0" err="1" smtClean="0"/>
              <a:t>suradnji</a:t>
            </a:r>
            <a:endParaRPr lang="en-GB" sz="2800" b="1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7146" y="1311274"/>
            <a:ext cx="7854967" cy="504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191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6557" y="226333"/>
            <a:ext cx="6248400" cy="761546"/>
          </a:xfrm>
        </p:spPr>
        <p:txBody>
          <a:bodyPr>
            <a:normAutofit fontScale="90000"/>
          </a:bodyPr>
          <a:lstStyle/>
          <a:p>
            <a:r>
              <a:rPr lang="en-GB" sz="3200" b="1" dirty="0" err="1" smtClean="0"/>
              <a:t>Analiza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rezultata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C</a:t>
            </a:r>
            <a:r>
              <a:rPr lang="en-GB" sz="3200" b="1" dirty="0"/>
              <a:t>) </a:t>
            </a:r>
            <a:r>
              <a:rPr lang="en-GB" sz="3200" b="1" dirty="0" err="1"/>
              <a:t>Stavovi</a:t>
            </a:r>
            <a:r>
              <a:rPr lang="en-GB" sz="3200" b="1" dirty="0"/>
              <a:t> o </a:t>
            </a:r>
            <a:r>
              <a:rPr lang="en-GB" sz="3200" b="1" dirty="0" err="1"/>
              <a:t>suradnji</a:t>
            </a:r>
            <a:endParaRPr lang="en-GB" sz="3200" b="1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2"/>
          <a:srcRect l="2637" t="3370" r="633" b="1674"/>
          <a:stretch/>
        </p:blipFill>
        <p:spPr>
          <a:xfrm>
            <a:off x="1420636" y="1420586"/>
            <a:ext cx="7486602" cy="481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608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87236" y="430440"/>
            <a:ext cx="6379028" cy="794204"/>
          </a:xfrm>
        </p:spPr>
        <p:txBody>
          <a:bodyPr>
            <a:noAutofit/>
          </a:bodyPr>
          <a:lstStyle/>
          <a:p>
            <a:r>
              <a:rPr lang="en-GB" sz="2800" b="1" dirty="0" err="1" smtClean="0"/>
              <a:t>Analiza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rezultata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/>
              <a:t>C</a:t>
            </a:r>
            <a:r>
              <a:rPr lang="en-GB" sz="2800" b="1" dirty="0"/>
              <a:t>) </a:t>
            </a:r>
            <a:r>
              <a:rPr lang="en-GB" sz="2800" b="1" dirty="0" err="1"/>
              <a:t>Stavovi</a:t>
            </a:r>
            <a:r>
              <a:rPr lang="en-GB" sz="2800" b="1" dirty="0"/>
              <a:t> o </a:t>
            </a:r>
            <a:r>
              <a:rPr lang="en-GB" sz="2800" b="1" dirty="0" err="1"/>
              <a:t>suradnji</a:t>
            </a:r>
            <a:endParaRPr lang="en-GB" sz="2800" b="1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6207" t="27841" r="25721" b="11368"/>
          <a:stretch/>
        </p:blipFill>
        <p:spPr>
          <a:xfrm>
            <a:off x="1649184" y="1453243"/>
            <a:ext cx="7135588" cy="500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009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Uloga stručnih suradnika u školama</a:t>
            </a:r>
            <a:endParaRPr lang="en-GB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77334" y="1719717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- e</a:t>
            </a:r>
            <a:r>
              <a:rPr lang="hr-HR" dirty="0" err="1" smtClean="0"/>
              <a:t>dukacijski</a:t>
            </a:r>
            <a:r>
              <a:rPr lang="hr-HR" dirty="0" smtClean="0"/>
              <a:t> </a:t>
            </a:r>
            <a:r>
              <a:rPr lang="hr-HR" dirty="0" err="1" smtClean="0"/>
              <a:t>rehabilitatori</a:t>
            </a:r>
            <a:r>
              <a:rPr lang="en-GB" dirty="0" smtClean="0"/>
              <a:t> (</a:t>
            </a:r>
            <a:r>
              <a:rPr lang="en-GB" dirty="0" err="1" smtClean="0"/>
              <a:t>uključujući</a:t>
            </a:r>
            <a:r>
              <a:rPr lang="en-GB" dirty="0" smtClean="0"/>
              <a:t> </a:t>
            </a:r>
            <a:r>
              <a:rPr lang="en-GB" dirty="0" err="1" smtClean="0"/>
              <a:t>logopede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socijalne</a:t>
            </a:r>
            <a:r>
              <a:rPr lang="en-GB" dirty="0" smtClean="0"/>
              <a:t> </a:t>
            </a:r>
            <a:r>
              <a:rPr lang="en-GB" dirty="0" err="1" smtClean="0"/>
              <a:t>pedagoge</a:t>
            </a:r>
            <a:r>
              <a:rPr lang="en-GB" dirty="0" smtClean="0"/>
              <a:t>)</a:t>
            </a:r>
            <a:r>
              <a:rPr lang="hr-HR" dirty="0" smtClean="0"/>
              <a:t>, </a:t>
            </a:r>
            <a:r>
              <a:rPr lang="hr-HR" dirty="0"/>
              <a:t>psiholozi, pedagozi</a:t>
            </a:r>
          </a:p>
          <a:p>
            <a:pPr marL="0" indent="0">
              <a:buNone/>
            </a:pPr>
            <a:r>
              <a:rPr lang="en-GB" dirty="0" smtClean="0"/>
              <a:t>- s</a:t>
            </a:r>
            <a:r>
              <a:rPr lang="hr-HR" dirty="0" err="1" smtClean="0"/>
              <a:t>udjelovanje</a:t>
            </a:r>
            <a:r>
              <a:rPr lang="hr-HR" dirty="0" smtClean="0"/>
              <a:t> </a:t>
            </a:r>
            <a:r>
              <a:rPr lang="hr-HR" dirty="0"/>
              <a:t>u planiranju, provedbi i praćenju nastave</a:t>
            </a:r>
          </a:p>
          <a:p>
            <a:pPr marL="0" indent="0">
              <a:buNone/>
            </a:pPr>
            <a:r>
              <a:rPr lang="en-GB" dirty="0" smtClean="0"/>
              <a:t>- r</a:t>
            </a:r>
            <a:r>
              <a:rPr lang="hr-HR" dirty="0" err="1" smtClean="0"/>
              <a:t>azmjena</a:t>
            </a:r>
            <a:r>
              <a:rPr lang="hr-HR" dirty="0" smtClean="0"/>
              <a:t> </a:t>
            </a:r>
            <a:r>
              <a:rPr lang="hr-HR" dirty="0"/>
              <a:t>informacija između učitelja i stručnih suradnika</a:t>
            </a:r>
          </a:p>
          <a:p>
            <a:pPr marL="0" indent="0">
              <a:buNone/>
            </a:pPr>
            <a:r>
              <a:rPr lang="en-GB" dirty="0" smtClean="0"/>
              <a:t>- </a:t>
            </a:r>
            <a:r>
              <a:rPr lang="en-GB" dirty="0"/>
              <a:t>z</a:t>
            </a:r>
            <a:r>
              <a:rPr lang="hr-HR" dirty="0" err="1" smtClean="0"/>
              <a:t>ajedničko</a:t>
            </a:r>
            <a:r>
              <a:rPr lang="hr-HR" dirty="0" smtClean="0"/>
              <a:t> </a:t>
            </a:r>
            <a:r>
              <a:rPr lang="hr-HR" dirty="0"/>
              <a:t>planiranje rada</a:t>
            </a:r>
            <a:br>
              <a:rPr lang="hr-HR" dirty="0"/>
            </a:br>
            <a:r>
              <a:rPr lang="en-GB" dirty="0" smtClean="0"/>
              <a:t>- s</a:t>
            </a:r>
            <a:r>
              <a:rPr lang="hr-HR" dirty="0" err="1" smtClean="0"/>
              <a:t>avjetodavna</a:t>
            </a:r>
            <a:r>
              <a:rPr lang="hr-HR" dirty="0" smtClean="0"/>
              <a:t> </a:t>
            </a:r>
            <a:r>
              <a:rPr lang="hr-HR" dirty="0"/>
              <a:t>podrška učiteljima</a:t>
            </a:r>
            <a:br>
              <a:rPr lang="hr-HR" dirty="0"/>
            </a:br>
            <a:r>
              <a:rPr lang="en-GB" dirty="0" smtClean="0"/>
              <a:t>- r</a:t>
            </a:r>
            <a:r>
              <a:rPr lang="hr-HR" dirty="0" err="1" smtClean="0"/>
              <a:t>azličite</a:t>
            </a:r>
            <a:r>
              <a:rPr lang="hr-HR" dirty="0" smtClean="0"/>
              <a:t> </a:t>
            </a:r>
            <a:r>
              <a:rPr lang="hr-HR" dirty="0"/>
              <a:t>percepcije kvalitete suradnje</a:t>
            </a:r>
          </a:p>
          <a:p>
            <a:pPr marL="0" indent="0">
              <a:buNone/>
            </a:pPr>
            <a:r>
              <a:rPr lang="en-GB" dirty="0" smtClean="0"/>
              <a:t>- </a:t>
            </a:r>
            <a:r>
              <a:rPr lang="hr-HR" dirty="0" smtClean="0"/>
              <a:t>Brod</a:t>
            </a:r>
            <a:r>
              <a:rPr lang="hr-HR" dirty="0"/>
              <a:t>, M. (</a:t>
            </a:r>
            <a:r>
              <a:rPr lang="hr-HR" dirty="0" smtClean="0"/>
              <a:t>2021</a:t>
            </a:r>
            <a:r>
              <a:rPr lang="en-GB" dirty="0"/>
              <a:t>.</a:t>
            </a:r>
            <a:r>
              <a:rPr lang="hr-HR" dirty="0" smtClean="0"/>
              <a:t>) </a:t>
            </a:r>
            <a:r>
              <a:rPr lang="en-GB" i="1" dirty="0" err="1"/>
              <a:t>Stavovi</a:t>
            </a:r>
            <a:r>
              <a:rPr lang="en-GB" i="1" dirty="0"/>
              <a:t> </a:t>
            </a:r>
            <a:r>
              <a:rPr lang="en-GB" i="1" dirty="0" err="1"/>
              <a:t>nastavnika</a:t>
            </a:r>
            <a:r>
              <a:rPr lang="en-GB" i="1" dirty="0"/>
              <a:t> o </a:t>
            </a:r>
            <a:r>
              <a:rPr lang="en-GB" i="1" dirty="0" err="1"/>
              <a:t>inkluziji</a:t>
            </a:r>
            <a:r>
              <a:rPr lang="en-GB" i="1" dirty="0"/>
              <a:t> </a:t>
            </a:r>
            <a:r>
              <a:rPr lang="en-GB" i="1" dirty="0" err="1"/>
              <a:t>učenika</a:t>
            </a:r>
            <a:r>
              <a:rPr lang="en-GB" i="1" dirty="0"/>
              <a:t> s </a:t>
            </a:r>
            <a:r>
              <a:rPr lang="en-GB" i="1" dirty="0" err="1"/>
              <a:t>posebnim</a:t>
            </a:r>
            <a:r>
              <a:rPr lang="en-GB" i="1" dirty="0"/>
              <a:t> </a:t>
            </a:r>
            <a:r>
              <a:rPr lang="en-GB" i="1" dirty="0" err="1"/>
              <a:t>potrebama</a:t>
            </a:r>
            <a:r>
              <a:rPr lang="en-GB" i="1" dirty="0"/>
              <a:t>/ s </a:t>
            </a:r>
            <a:r>
              <a:rPr lang="en-GB" i="1" dirty="0" err="1"/>
              <a:t>teškoćama</a:t>
            </a:r>
            <a:r>
              <a:rPr lang="en-GB" i="1" dirty="0"/>
              <a:t> u </a:t>
            </a:r>
            <a:r>
              <a:rPr lang="en-GB" i="1" dirty="0" err="1"/>
              <a:t>razvoju</a:t>
            </a:r>
            <a:r>
              <a:rPr lang="en-GB" i="1" dirty="0"/>
              <a:t> u </a:t>
            </a:r>
            <a:r>
              <a:rPr lang="en-GB" i="1" dirty="0" err="1"/>
              <a:t>srednjim</a:t>
            </a:r>
            <a:r>
              <a:rPr lang="en-GB" i="1" dirty="0"/>
              <a:t> </a:t>
            </a:r>
            <a:r>
              <a:rPr lang="en-GB" i="1" dirty="0" err="1"/>
              <a:t>strukovnim</a:t>
            </a:r>
            <a:r>
              <a:rPr lang="en-GB" i="1" dirty="0"/>
              <a:t> </a:t>
            </a:r>
            <a:r>
              <a:rPr lang="en-GB" i="1" dirty="0" err="1"/>
              <a:t>školama</a:t>
            </a:r>
            <a:r>
              <a:rPr lang="en-GB" i="1" dirty="0"/>
              <a:t> u </a:t>
            </a:r>
            <a:r>
              <a:rPr lang="en-GB" i="1" dirty="0" err="1"/>
              <a:t>Osječko-Baranjskoj</a:t>
            </a:r>
            <a:r>
              <a:rPr lang="en-GB" i="1" dirty="0"/>
              <a:t> </a:t>
            </a:r>
            <a:r>
              <a:rPr lang="en-GB" i="1" dirty="0" err="1" smtClean="0"/>
              <a:t>županiji</a:t>
            </a:r>
            <a:r>
              <a:rPr lang="en-GB" i="1" dirty="0"/>
              <a:t> </a:t>
            </a:r>
            <a:r>
              <a:rPr lang="hr-HR" i="1" dirty="0" smtClean="0"/>
              <a:t> </a:t>
            </a:r>
            <a:r>
              <a:rPr lang="hr-HR" sz="1600" dirty="0"/>
              <a:t>(diplomski </a:t>
            </a:r>
            <a:r>
              <a:rPr lang="hr-HR" sz="1600" dirty="0" smtClean="0"/>
              <a:t>rad</a:t>
            </a:r>
            <a:r>
              <a:rPr lang="en-GB" sz="1600" dirty="0" smtClean="0"/>
              <a:t>, </a:t>
            </a:r>
            <a:r>
              <a:rPr lang="en-GB" sz="1600" dirty="0" err="1" smtClean="0"/>
              <a:t>preuzeto</a:t>
            </a:r>
            <a:r>
              <a:rPr lang="en-GB" sz="1600" dirty="0"/>
              <a:t> </a:t>
            </a:r>
            <a:r>
              <a:rPr lang="en-GB" sz="1600" dirty="0" err="1" smtClean="0"/>
              <a:t>sa</a:t>
            </a:r>
            <a:r>
              <a:rPr lang="en-GB" sz="1600" dirty="0" smtClean="0"/>
              <a:t> https</a:t>
            </a:r>
            <a:r>
              <a:rPr lang="en-GB" sz="1600" dirty="0"/>
              <a:t>://dabar.srce.hr/object/ffri:2714</a:t>
            </a:r>
            <a:r>
              <a:rPr lang="hr-HR" sz="1600" dirty="0" smtClean="0"/>
              <a:t>) </a:t>
            </a:r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36437565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err="1" smtClean="0"/>
              <a:t>Analiza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rezultata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C</a:t>
            </a:r>
            <a:r>
              <a:rPr lang="en-GB" sz="3200" b="1" dirty="0"/>
              <a:t>) </a:t>
            </a:r>
            <a:r>
              <a:rPr lang="en-GB" sz="3200" b="1" dirty="0" err="1"/>
              <a:t>Stavovi</a:t>
            </a:r>
            <a:r>
              <a:rPr lang="en-GB" sz="3200" b="1" dirty="0"/>
              <a:t> o </a:t>
            </a:r>
            <a:r>
              <a:rPr lang="en-GB" sz="3200" b="1" dirty="0" err="1"/>
              <a:t>suradnji</a:t>
            </a:r>
            <a:endParaRPr lang="en-GB" sz="32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-</a:t>
            </a:r>
            <a:r>
              <a:rPr lang="en-GB" dirty="0" err="1"/>
              <a:t>Kudek</a:t>
            </a:r>
            <a:r>
              <a:rPr lang="en-GB" dirty="0"/>
              <a:t> </a:t>
            </a:r>
            <a:r>
              <a:rPr lang="en-GB" dirty="0" err="1"/>
              <a:t>Mirošević</a:t>
            </a:r>
            <a:r>
              <a:rPr lang="en-GB" dirty="0"/>
              <a:t> (2018</a:t>
            </a:r>
            <a:r>
              <a:rPr lang="en-GB" dirty="0" smtClean="0"/>
              <a:t>.)- </a:t>
            </a:r>
            <a:r>
              <a:rPr lang="en-GB" dirty="0" err="1" smtClean="0"/>
              <a:t>stručni</a:t>
            </a:r>
            <a:r>
              <a:rPr lang="en-GB" dirty="0" smtClean="0"/>
              <a:t> </a:t>
            </a:r>
            <a:r>
              <a:rPr lang="en-GB" dirty="0" err="1" smtClean="0"/>
              <a:t>suradnici</a:t>
            </a:r>
            <a:r>
              <a:rPr lang="en-GB" dirty="0" smtClean="0"/>
              <a:t> </a:t>
            </a:r>
            <a:r>
              <a:rPr lang="en-GB" dirty="0" err="1" smtClean="0"/>
              <a:t>žele</a:t>
            </a:r>
            <a:r>
              <a:rPr lang="en-GB" dirty="0" smtClean="0"/>
              <a:t> </a:t>
            </a:r>
            <a:r>
              <a:rPr lang="en-GB" dirty="0" err="1" smtClean="0"/>
              <a:t>implementaciju</a:t>
            </a:r>
            <a:r>
              <a:rPr lang="en-GB" dirty="0" smtClean="0"/>
              <a:t> </a:t>
            </a:r>
            <a:r>
              <a:rPr lang="en-GB" dirty="0" err="1" smtClean="0"/>
              <a:t>suvremenih</a:t>
            </a:r>
            <a:r>
              <a:rPr lang="en-GB" dirty="0" smtClean="0"/>
              <a:t> </a:t>
            </a:r>
            <a:r>
              <a:rPr lang="en-GB" dirty="0" err="1" smtClean="0"/>
              <a:t>spoznaja</a:t>
            </a:r>
            <a:r>
              <a:rPr lang="en-GB" dirty="0" smtClean="0"/>
              <a:t>, </a:t>
            </a:r>
            <a:r>
              <a:rPr lang="en-GB" dirty="0" err="1" smtClean="0"/>
              <a:t>održavaju</a:t>
            </a:r>
            <a:r>
              <a:rPr lang="en-GB" dirty="0" smtClean="0"/>
              <a:t> </a:t>
            </a:r>
            <a:r>
              <a:rPr lang="en-GB" dirty="0" err="1" smtClean="0"/>
              <a:t>radionice</a:t>
            </a:r>
            <a:r>
              <a:rPr lang="en-GB" dirty="0" smtClean="0"/>
              <a:t>,  </a:t>
            </a:r>
            <a:r>
              <a:rPr lang="en-GB" dirty="0" err="1" smtClean="0"/>
              <a:t>dok</a:t>
            </a:r>
            <a:r>
              <a:rPr lang="en-GB" dirty="0" smtClean="0"/>
              <a:t> </a:t>
            </a:r>
            <a:r>
              <a:rPr lang="en-GB" dirty="0" err="1" smtClean="0"/>
              <a:t>učitelji</a:t>
            </a:r>
            <a:r>
              <a:rPr lang="en-GB" dirty="0" smtClean="0"/>
              <a:t> </a:t>
            </a:r>
            <a:r>
              <a:rPr lang="en-GB" dirty="0" err="1" smtClean="0"/>
              <a:t>smatraju</a:t>
            </a:r>
            <a:r>
              <a:rPr lang="en-GB" dirty="0" smtClean="0"/>
              <a:t> da </a:t>
            </a:r>
            <a:r>
              <a:rPr lang="en-GB" dirty="0" err="1" smtClean="0"/>
              <a:t>stručni</a:t>
            </a:r>
            <a:r>
              <a:rPr lang="en-GB" dirty="0" smtClean="0"/>
              <a:t> </a:t>
            </a:r>
            <a:r>
              <a:rPr lang="en-GB" dirty="0" err="1" smtClean="0"/>
              <a:t>suradnici</a:t>
            </a:r>
            <a:r>
              <a:rPr lang="en-GB" dirty="0" smtClean="0"/>
              <a:t> ne </a:t>
            </a:r>
            <a:r>
              <a:rPr lang="en-GB" dirty="0" err="1" smtClean="0"/>
              <a:t>razumiju</a:t>
            </a:r>
            <a:r>
              <a:rPr lang="en-GB" dirty="0" smtClean="0"/>
              <a:t> </a:t>
            </a:r>
            <a:r>
              <a:rPr lang="en-GB" dirty="0" err="1" smtClean="0"/>
              <a:t>nastavni</a:t>
            </a:r>
            <a:r>
              <a:rPr lang="en-GB" dirty="0" smtClean="0"/>
              <a:t> </a:t>
            </a:r>
            <a:r>
              <a:rPr lang="en-GB" dirty="0" err="1" smtClean="0"/>
              <a:t>proces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1395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03514" y="389618"/>
            <a:ext cx="4574721" cy="720725"/>
          </a:xfrm>
        </p:spPr>
        <p:txBody>
          <a:bodyPr>
            <a:noAutofit/>
          </a:bodyPr>
          <a:lstStyle/>
          <a:p>
            <a:r>
              <a:rPr lang="en-GB" sz="2800" b="1" dirty="0" err="1" smtClean="0"/>
              <a:t>Analiza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rezultata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/>
              <a:t>C</a:t>
            </a:r>
            <a:r>
              <a:rPr lang="en-GB" sz="2800" b="1" dirty="0"/>
              <a:t>) </a:t>
            </a:r>
            <a:r>
              <a:rPr lang="en-GB" sz="2800" b="1" dirty="0" err="1"/>
              <a:t>Stavovi</a:t>
            </a:r>
            <a:r>
              <a:rPr lang="en-GB" sz="2800" b="1" dirty="0"/>
              <a:t> o </a:t>
            </a:r>
            <a:r>
              <a:rPr lang="en-GB" sz="2800" b="1" dirty="0" err="1"/>
              <a:t>suradnji</a:t>
            </a:r>
            <a:endParaRPr lang="en-GB" sz="2800" b="1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2"/>
          <a:srcRect l="25446" t="37684" r="26406" b="1096"/>
          <a:stretch/>
        </p:blipFill>
        <p:spPr>
          <a:xfrm>
            <a:off x="1510393" y="1543051"/>
            <a:ext cx="7021286" cy="495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601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634546"/>
            <a:ext cx="4117521" cy="843189"/>
          </a:xfrm>
        </p:spPr>
        <p:txBody>
          <a:bodyPr>
            <a:normAutofit fontScale="90000"/>
          </a:bodyPr>
          <a:lstStyle/>
          <a:p>
            <a:r>
              <a:rPr lang="en-GB" sz="3600" b="1" dirty="0" err="1" smtClean="0"/>
              <a:t>Analiza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rezultata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C</a:t>
            </a:r>
            <a:r>
              <a:rPr lang="en-GB" sz="3600" b="1" dirty="0"/>
              <a:t>) </a:t>
            </a:r>
            <a:r>
              <a:rPr lang="en-GB" sz="3600" b="1" dirty="0" err="1"/>
              <a:t>Stavovi</a:t>
            </a:r>
            <a:r>
              <a:rPr lang="en-GB" sz="3600" b="1" dirty="0"/>
              <a:t> o </a:t>
            </a:r>
            <a:r>
              <a:rPr lang="en-GB" sz="3600" b="1" dirty="0" err="1"/>
              <a:t>suradnji</a:t>
            </a:r>
            <a:endParaRPr lang="en-GB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GB" dirty="0" err="1" smtClean="0"/>
              <a:t>niz</a:t>
            </a:r>
            <a:r>
              <a:rPr lang="en-GB" dirty="0" smtClean="0"/>
              <a:t> </a:t>
            </a:r>
            <a:r>
              <a:rPr lang="en-GB" dirty="0" err="1" smtClean="0"/>
              <a:t>istraživanja</a:t>
            </a:r>
            <a:r>
              <a:rPr lang="en-GB" dirty="0" smtClean="0"/>
              <a:t> (</a:t>
            </a:r>
            <a:r>
              <a:rPr lang="en-GB" dirty="0" err="1" smtClean="0"/>
              <a:t>Popović</a:t>
            </a:r>
            <a:r>
              <a:rPr lang="en-GB" dirty="0" smtClean="0"/>
              <a:t>, </a:t>
            </a:r>
            <a:r>
              <a:rPr lang="en-GB" dirty="0" err="1" smtClean="0"/>
              <a:t>Buljevac</a:t>
            </a:r>
            <a:r>
              <a:rPr lang="en-GB" dirty="0" smtClean="0"/>
              <a:t> 2016., Reimer </a:t>
            </a:r>
            <a:r>
              <a:rPr lang="en-GB" dirty="0" err="1" smtClean="0"/>
              <a:t>i</a:t>
            </a:r>
            <a:r>
              <a:rPr lang="en-GB" dirty="0" smtClean="0"/>
              <a:t> Sink 2007., </a:t>
            </a:r>
            <a:r>
              <a:rPr lang="en-GB" dirty="0" err="1" smtClean="0"/>
              <a:t>Buljubašić</a:t>
            </a:r>
            <a:r>
              <a:rPr lang="en-GB" dirty="0" smtClean="0"/>
              <a:t>, </a:t>
            </a:r>
            <a:r>
              <a:rPr lang="en-GB" dirty="0" err="1" smtClean="0"/>
              <a:t>Kizmanović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Botić</a:t>
            </a:r>
            <a:r>
              <a:rPr lang="en-GB" dirty="0" smtClean="0"/>
              <a:t> 2012.) </a:t>
            </a:r>
            <a:r>
              <a:rPr lang="en-GB" dirty="0" err="1" smtClean="0"/>
              <a:t>govori</a:t>
            </a:r>
            <a:r>
              <a:rPr lang="en-GB" dirty="0" smtClean="0"/>
              <a:t>/</a:t>
            </a:r>
            <a:r>
              <a:rPr lang="en-GB" dirty="0" err="1" smtClean="0"/>
              <a:t>ukazuje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manjak</a:t>
            </a:r>
            <a:r>
              <a:rPr lang="en-GB" dirty="0" smtClean="0"/>
              <a:t> </a:t>
            </a:r>
            <a:r>
              <a:rPr lang="en-GB" dirty="0" err="1" smtClean="0"/>
              <a:t>razumijevanja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učenike</a:t>
            </a:r>
            <a:r>
              <a:rPr lang="en-GB" dirty="0" smtClean="0"/>
              <a:t> </a:t>
            </a:r>
            <a:r>
              <a:rPr lang="en-GB" dirty="0" err="1" smtClean="0"/>
              <a:t>čije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teškoće</a:t>
            </a:r>
            <a:r>
              <a:rPr lang="en-GB" dirty="0" smtClean="0"/>
              <a:t> </a:t>
            </a:r>
            <a:r>
              <a:rPr lang="en-GB" dirty="0" err="1" smtClean="0"/>
              <a:t>manje</a:t>
            </a:r>
            <a:r>
              <a:rPr lang="en-GB" dirty="0" smtClean="0"/>
              <a:t> </a:t>
            </a:r>
            <a:r>
              <a:rPr lang="en-GB" dirty="0" err="1" smtClean="0"/>
              <a:t>vidljive</a:t>
            </a:r>
            <a:r>
              <a:rPr lang="en-GB" dirty="0" smtClean="0"/>
              <a:t> (</a:t>
            </a:r>
            <a:r>
              <a:rPr lang="en-GB" dirty="0" err="1" smtClean="0"/>
              <a:t>poremećaju</a:t>
            </a:r>
            <a:r>
              <a:rPr lang="en-GB" dirty="0" smtClean="0"/>
              <a:t> I </a:t>
            </a:r>
            <a:r>
              <a:rPr lang="en-GB" dirty="0" err="1" smtClean="0"/>
              <a:t>ponašanju</a:t>
            </a:r>
            <a:r>
              <a:rPr lang="en-GB" dirty="0" smtClean="0"/>
              <a:t>, ADHD, </a:t>
            </a:r>
            <a:r>
              <a:rPr lang="en-GB" dirty="0" err="1" smtClean="0"/>
              <a:t>lakše</a:t>
            </a:r>
            <a:r>
              <a:rPr lang="en-GB" dirty="0" smtClean="0"/>
              <a:t> </a:t>
            </a:r>
            <a:r>
              <a:rPr lang="en-GB" dirty="0" err="1" smtClean="0"/>
              <a:t>intelektualne</a:t>
            </a:r>
            <a:r>
              <a:rPr lang="en-GB" dirty="0" smtClean="0"/>
              <a:t> </a:t>
            </a:r>
            <a:r>
              <a:rPr lang="en-GB" dirty="0" err="1" smtClean="0"/>
              <a:t>teškoće</a:t>
            </a:r>
            <a:r>
              <a:rPr lang="en-GB" dirty="0" smtClean="0"/>
              <a:t>…) </a:t>
            </a:r>
          </a:p>
          <a:p>
            <a:pPr>
              <a:buFontTx/>
              <a:buChar char="-"/>
            </a:pPr>
            <a:endParaRPr lang="en-GB" dirty="0" smtClean="0"/>
          </a:p>
          <a:p>
            <a:pPr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6551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err="1" smtClean="0"/>
              <a:t>Zaključak</a:t>
            </a:r>
            <a:endParaRPr lang="en-GB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Zadovoljstvo</a:t>
            </a:r>
            <a:r>
              <a:rPr lang="en-GB" dirty="0" smtClean="0"/>
              <a:t> </a:t>
            </a:r>
            <a:r>
              <a:rPr lang="en-GB" dirty="0" err="1" smtClean="0"/>
              <a:t>suradnjom</a:t>
            </a:r>
            <a:r>
              <a:rPr lang="en-GB" dirty="0" smtClean="0"/>
              <a:t> je </a:t>
            </a:r>
            <a:r>
              <a:rPr lang="en-GB" dirty="0" err="1" smtClean="0"/>
              <a:t>proporcionalno</a:t>
            </a:r>
            <a:r>
              <a:rPr lang="en-GB" dirty="0" smtClean="0"/>
              <a:t> </a:t>
            </a:r>
            <a:r>
              <a:rPr lang="en-GB" dirty="0" err="1" smtClean="0"/>
              <a:t>učestalosti</a:t>
            </a:r>
            <a:r>
              <a:rPr lang="en-GB" dirty="0" smtClean="0"/>
              <a:t> </a:t>
            </a:r>
            <a:r>
              <a:rPr lang="en-GB" dirty="0" err="1" smtClean="0"/>
              <a:t>obraćanja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razumijevanju</a:t>
            </a:r>
            <a:r>
              <a:rPr lang="en-GB" dirty="0" smtClean="0"/>
              <a:t> </a:t>
            </a:r>
            <a:r>
              <a:rPr lang="en-GB" dirty="0" err="1" smtClean="0"/>
              <a:t>uloga</a:t>
            </a:r>
            <a:r>
              <a:rPr lang="en-GB" dirty="0" smtClean="0"/>
              <a:t> </a:t>
            </a:r>
            <a:r>
              <a:rPr lang="en-GB" dirty="0" err="1" smtClean="0"/>
              <a:t>učitelja</a:t>
            </a:r>
            <a:r>
              <a:rPr lang="en-GB" dirty="0" smtClean="0"/>
              <a:t>/</a:t>
            </a:r>
            <a:r>
              <a:rPr lang="en-GB" dirty="0" err="1" smtClean="0"/>
              <a:t>stručnog</a:t>
            </a:r>
            <a:r>
              <a:rPr lang="en-GB" dirty="0" smtClean="0"/>
              <a:t> </a:t>
            </a:r>
            <a:r>
              <a:rPr lang="en-GB" dirty="0" err="1" smtClean="0"/>
              <a:t>suradnika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r>
              <a:rPr lang="en-GB" dirty="0" smtClean="0"/>
              <a:t>Nova </a:t>
            </a:r>
            <a:r>
              <a:rPr lang="en-GB" dirty="0" err="1" smtClean="0"/>
              <a:t>pitanja</a:t>
            </a:r>
            <a:r>
              <a:rPr lang="en-GB" dirty="0" smtClean="0"/>
              <a:t>:</a:t>
            </a:r>
          </a:p>
          <a:p>
            <a:pPr>
              <a:buFontTx/>
              <a:buChar char="-"/>
            </a:pPr>
            <a:r>
              <a:rPr lang="en-GB" dirty="0" err="1" smtClean="0"/>
              <a:t>razumijevanje</a:t>
            </a:r>
            <a:r>
              <a:rPr lang="en-GB" dirty="0" smtClean="0"/>
              <a:t> </a:t>
            </a:r>
            <a:r>
              <a:rPr lang="en-GB" dirty="0" err="1" smtClean="0"/>
              <a:t>uloge</a:t>
            </a:r>
            <a:r>
              <a:rPr lang="en-GB" dirty="0" smtClean="0"/>
              <a:t> </a:t>
            </a:r>
            <a:r>
              <a:rPr lang="en-GB" dirty="0" err="1" smtClean="0"/>
              <a:t>učitelja</a:t>
            </a:r>
            <a:r>
              <a:rPr lang="en-GB" dirty="0" smtClean="0"/>
              <a:t>/</a:t>
            </a:r>
            <a:r>
              <a:rPr lang="en-GB" dirty="0" err="1" smtClean="0"/>
              <a:t>stručnog</a:t>
            </a:r>
            <a:r>
              <a:rPr lang="en-GB" dirty="0" smtClean="0"/>
              <a:t> </a:t>
            </a:r>
            <a:r>
              <a:rPr lang="en-GB" dirty="0" err="1" smtClean="0"/>
              <a:t>suradnika</a:t>
            </a:r>
            <a:endParaRPr lang="en-GB" dirty="0" smtClean="0"/>
          </a:p>
          <a:p>
            <a:pPr>
              <a:buFontTx/>
              <a:buChar char="-"/>
            </a:pPr>
            <a:r>
              <a:rPr lang="en-GB" dirty="0" err="1" smtClean="0"/>
              <a:t>Smanjivanje</a:t>
            </a:r>
            <a:r>
              <a:rPr lang="en-GB" dirty="0" smtClean="0"/>
              <a:t> </a:t>
            </a:r>
            <a:r>
              <a:rPr lang="en-GB" dirty="0" err="1" smtClean="0"/>
              <a:t>svojevrsnog</a:t>
            </a:r>
            <a:r>
              <a:rPr lang="en-GB" dirty="0" smtClean="0"/>
              <a:t> </a:t>
            </a:r>
            <a:r>
              <a:rPr lang="en-GB" dirty="0" err="1" smtClean="0"/>
              <a:t>jaza</a:t>
            </a:r>
            <a:r>
              <a:rPr lang="en-GB" dirty="0" smtClean="0"/>
              <a:t> </a:t>
            </a:r>
            <a:r>
              <a:rPr lang="en-GB" dirty="0" err="1" smtClean="0"/>
              <a:t>između</a:t>
            </a:r>
            <a:r>
              <a:rPr lang="en-GB" dirty="0" smtClean="0"/>
              <a:t> </a:t>
            </a:r>
            <a:r>
              <a:rPr lang="en-GB" dirty="0" err="1" smtClean="0"/>
              <a:t>tih</a:t>
            </a:r>
            <a:r>
              <a:rPr lang="en-GB" dirty="0" smtClean="0"/>
              <a:t> </a:t>
            </a:r>
            <a:r>
              <a:rPr lang="en-GB" dirty="0" err="1" smtClean="0"/>
              <a:t>dviju</a:t>
            </a:r>
            <a:r>
              <a:rPr lang="en-GB" dirty="0" smtClean="0"/>
              <a:t> </a:t>
            </a:r>
            <a:r>
              <a:rPr lang="en-GB" dirty="0" err="1" smtClean="0"/>
              <a:t>uloga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7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Svrha, cilj i problem istraživanja	</a:t>
            </a:r>
            <a:endParaRPr lang="en-GB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 smtClean="0"/>
              <a:t>Svrha </a:t>
            </a:r>
            <a:r>
              <a:rPr lang="hr-HR" b="1" dirty="0"/>
              <a:t>istraživanja: </a:t>
            </a:r>
            <a:r>
              <a:rPr lang="hr-HR" dirty="0"/>
              <a:t>unapređenje </a:t>
            </a:r>
            <a:r>
              <a:rPr lang="hr-HR" dirty="0" err="1"/>
              <a:t>inkluzivne</a:t>
            </a:r>
            <a:r>
              <a:rPr lang="hr-HR" dirty="0"/>
              <a:t> prakse</a:t>
            </a:r>
          </a:p>
          <a:p>
            <a:pPr marL="0" indent="0">
              <a:buNone/>
            </a:pPr>
            <a:r>
              <a:rPr lang="hr-HR" b="1" dirty="0"/>
              <a:t>Cilj:</a:t>
            </a:r>
            <a:r>
              <a:rPr lang="hr-HR" dirty="0"/>
              <a:t> ispitati zadovoljstvo učitelja i kvalitetu suradnje</a:t>
            </a:r>
          </a:p>
          <a:p>
            <a:pPr marL="0" indent="0">
              <a:buNone/>
            </a:pPr>
            <a:r>
              <a:rPr lang="hr-HR" b="1" dirty="0"/>
              <a:t>Problem: </a:t>
            </a:r>
            <a:r>
              <a:rPr lang="hr-HR" dirty="0"/>
              <a:t>učinkovitost suradnje u radu s učenicima s teškoćama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9381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46705" y="758146"/>
            <a:ext cx="8596668" cy="1320800"/>
          </a:xfrm>
        </p:spPr>
        <p:txBody>
          <a:bodyPr/>
          <a:lstStyle/>
          <a:p>
            <a:r>
              <a:rPr lang="hr-HR" b="1" dirty="0"/>
              <a:t>Hipoteze</a:t>
            </a:r>
            <a:r>
              <a:rPr lang="hr-HR" dirty="0"/>
              <a:t>	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46705" y="2078946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H1: </a:t>
            </a:r>
            <a:r>
              <a:rPr lang="hr-HR" sz="2000" dirty="0" smtClean="0"/>
              <a:t>Suradnja </a:t>
            </a:r>
            <a:r>
              <a:rPr lang="hr-HR" sz="2000" dirty="0"/>
              <a:t>je procijenjena kao umjereno </a:t>
            </a:r>
            <a:r>
              <a:rPr lang="hr-HR" sz="2000" dirty="0" smtClean="0"/>
              <a:t>zadovoljavajuća</a:t>
            </a:r>
            <a:r>
              <a:rPr lang="en-GB" sz="2000" dirty="0" smtClean="0"/>
              <a:t>.</a:t>
            </a:r>
            <a:r>
              <a:rPr lang="hr-HR" sz="2000" dirty="0" smtClean="0"/>
              <a:t> </a:t>
            </a:r>
            <a:endParaRPr lang="hr-HR" sz="2000" dirty="0"/>
          </a:p>
          <a:p>
            <a:pPr marL="0" indent="0">
              <a:buNone/>
            </a:pPr>
            <a:r>
              <a:rPr lang="en-GB" sz="2000" dirty="0" smtClean="0"/>
              <a:t>H2: </a:t>
            </a:r>
            <a:r>
              <a:rPr lang="hr-HR" sz="2000" dirty="0" smtClean="0"/>
              <a:t>Češće </a:t>
            </a:r>
            <a:r>
              <a:rPr lang="hr-HR" sz="2000" dirty="0"/>
              <a:t>traženje pomoći povezano je s većim </a:t>
            </a:r>
            <a:r>
              <a:rPr lang="hr-HR" sz="2000" dirty="0" smtClean="0"/>
              <a:t>zadovoljstvom</a:t>
            </a:r>
            <a:r>
              <a:rPr lang="en-GB" sz="2000" dirty="0" smtClean="0"/>
              <a:t>.</a:t>
            </a:r>
            <a:endParaRPr lang="hr-HR" sz="2000" dirty="0"/>
          </a:p>
          <a:p>
            <a:pPr marL="0" indent="0">
              <a:buNone/>
            </a:pPr>
            <a:r>
              <a:rPr lang="en-GB" sz="2000" dirty="0" smtClean="0"/>
              <a:t>H3: </a:t>
            </a:r>
            <a:r>
              <a:rPr lang="hr-HR" sz="2000" dirty="0" smtClean="0"/>
              <a:t>Uključenost </a:t>
            </a:r>
            <a:r>
              <a:rPr lang="hr-HR" sz="2000" dirty="0"/>
              <a:t>stručnih suradnika utječe na </a:t>
            </a:r>
            <a:r>
              <a:rPr lang="hr-HR" sz="2000" dirty="0" smtClean="0"/>
              <a:t>zadovoljstvo</a:t>
            </a:r>
            <a:r>
              <a:rPr lang="en-GB" sz="2000" dirty="0" smtClean="0"/>
              <a:t>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8582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Metodologija, uzorak i </a:t>
            </a:r>
            <a:r>
              <a:rPr lang="hr-HR" b="1" dirty="0" err="1" smtClean="0"/>
              <a:t>ins</a:t>
            </a:r>
            <a:r>
              <a:rPr lang="en-GB" b="1" dirty="0" err="1" smtClean="0"/>
              <a:t>trument</a:t>
            </a:r>
            <a:r>
              <a:rPr lang="hr-HR" b="1" dirty="0" smtClean="0"/>
              <a:t> </a:t>
            </a:r>
            <a:r>
              <a:rPr lang="hr-HR" b="1" dirty="0"/>
              <a:t>istraživanja</a:t>
            </a:r>
            <a:endParaRPr lang="en-GB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- </a:t>
            </a:r>
            <a:r>
              <a:rPr lang="en-GB" dirty="0"/>
              <a:t>k</a:t>
            </a:r>
            <a:r>
              <a:rPr lang="hr-HR" dirty="0" err="1" smtClean="0"/>
              <a:t>vantitativno</a:t>
            </a:r>
            <a:r>
              <a:rPr lang="hr-HR" dirty="0" smtClean="0"/>
              <a:t> </a:t>
            </a:r>
            <a:r>
              <a:rPr lang="hr-HR" dirty="0"/>
              <a:t>istraživanje	</a:t>
            </a:r>
            <a:br>
              <a:rPr lang="hr-HR" dirty="0"/>
            </a:br>
            <a:r>
              <a:rPr lang="en-GB" dirty="0" smtClean="0"/>
              <a:t>- </a:t>
            </a:r>
            <a:r>
              <a:rPr lang="en-GB" dirty="0"/>
              <a:t>m</a:t>
            </a:r>
            <a:r>
              <a:rPr lang="hr-HR" dirty="0" err="1" smtClean="0"/>
              <a:t>etoda</a:t>
            </a:r>
            <a:r>
              <a:rPr lang="hr-HR" dirty="0" smtClean="0"/>
              <a:t> </a:t>
            </a:r>
            <a:r>
              <a:rPr lang="hr-HR" dirty="0"/>
              <a:t>anketiranja</a:t>
            </a:r>
          </a:p>
          <a:p>
            <a:pPr marL="0" indent="0">
              <a:buNone/>
            </a:pPr>
            <a:r>
              <a:rPr lang="en-GB" dirty="0" smtClean="0"/>
              <a:t>- </a:t>
            </a:r>
            <a:r>
              <a:rPr lang="en-GB" dirty="0"/>
              <a:t>p</a:t>
            </a:r>
            <a:r>
              <a:rPr lang="hr-HR" dirty="0" err="1" smtClean="0"/>
              <a:t>rikupljanje</a:t>
            </a:r>
            <a:r>
              <a:rPr lang="hr-HR" dirty="0" smtClean="0"/>
              <a:t> </a:t>
            </a:r>
            <a:r>
              <a:rPr lang="hr-HR" dirty="0"/>
              <a:t>podataka putem online upitnika</a:t>
            </a:r>
          </a:p>
          <a:p>
            <a:pPr marL="0" indent="0">
              <a:buNone/>
            </a:pPr>
            <a:r>
              <a:rPr lang="en-GB" dirty="0" smtClean="0"/>
              <a:t>- u</a:t>
            </a:r>
            <a:r>
              <a:rPr lang="hr-HR" dirty="0" err="1" smtClean="0"/>
              <a:t>čitelji</a:t>
            </a:r>
            <a:r>
              <a:rPr lang="hr-HR" dirty="0" smtClean="0"/>
              <a:t> </a:t>
            </a:r>
            <a:r>
              <a:rPr lang="hr-HR" dirty="0" smtClean="0"/>
              <a:t>razredne</a:t>
            </a:r>
            <a:r>
              <a:rPr lang="en-GB" dirty="0" smtClean="0"/>
              <a:t>, </a:t>
            </a:r>
            <a:r>
              <a:rPr lang="hr-HR" dirty="0" smtClean="0"/>
              <a:t>predmetne nastave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strukovnih</a:t>
            </a:r>
            <a:r>
              <a:rPr lang="en-GB" dirty="0" smtClean="0"/>
              <a:t> </a:t>
            </a:r>
            <a:r>
              <a:rPr lang="en-GB" dirty="0" err="1" smtClean="0"/>
              <a:t>predmeta</a:t>
            </a:r>
            <a:endParaRPr lang="hr-HR" dirty="0"/>
          </a:p>
          <a:p>
            <a:pPr marL="0" indent="0">
              <a:buNone/>
            </a:pPr>
            <a:r>
              <a:rPr lang="en-GB" dirty="0" smtClean="0"/>
              <a:t>- o</a:t>
            </a:r>
            <a:r>
              <a:rPr lang="hr-HR" dirty="0" err="1" smtClean="0"/>
              <a:t>snovne</a:t>
            </a:r>
            <a:r>
              <a:rPr lang="hr-HR" dirty="0" smtClean="0"/>
              <a:t> </a:t>
            </a:r>
            <a:r>
              <a:rPr lang="hr-HR" dirty="0"/>
              <a:t>i srednje škole u Republici Hrvatskoj</a:t>
            </a:r>
            <a:br>
              <a:rPr lang="hr-HR" dirty="0"/>
            </a:br>
            <a:r>
              <a:rPr lang="en-GB" dirty="0" smtClean="0"/>
              <a:t>- a</a:t>
            </a:r>
            <a:r>
              <a:rPr lang="hr-HR" dirty="0" err="1" smtClean="0"/>
              <a:t>nonimni</a:t>
            </a:r>
            <a:r>
              <a:rPr lang="hr-HR" dirty="0" smtClean="0"/>
              <a:t> </a:t>
            </a:r>
            <a:r>
              <a:rPr lang="hr-HR" dirty="0"/>
              <a:t>online upitnik</a:t>
            </a:r>
          </a:p>
          <a:p>
            <a:pPr marL="0" indent="0">
              <a:buNone/>
            </a:pPr>
            <a:r>
              <a:rPr lang="en-GB" dirty="0" smtClean="0"/>
              <a:t>- t</a:t>
            </a:r>
            <a:r>
              <a:rPr lang="hr-HR" dirty="0" err="1" smtClean="0"/>
              <a:t>ri</a:t>
            </a:r>
            <a:r>
              <a:rPr lang="hr-HR" dirty="0" smtClean="0"/>
              <a:t> </a:t>
            </a:r>
            <a:r>
              <a:rPr lang="hr-HR" dirty="0"/>
              <a:t>cjeline: demografski podaci, suradnja, stavovi</a:t>
            </a:r>
          </a:p>
          <a:p>
            <a:pPr marL="0" indent="0">
              <a:buNone/>
            </a:pPr>
            <a:r>
              <a:rPr lang="en-GB" dirty="0" smtClean="0"/>
              <a:t>- p</a:t>
            </a:r>
            <a:r>
              <a:rPr lang="hr-HR" dirty="0" err="1" smtClean="0"/>
              <a:t>itanja</a:t>
            </a:r>
            <a:r>
              <a:rPr lang="hr-HR" dirty="0" smtClean="0"/>
              <a:t> </a:t>
            </a:r>
            <a:r>
              <a:rPr lang="hr-HR" dirty="0"/>
              <a:t>zatvorenog i poluotvorenog tipa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2313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Obrada podataka</a:t>
            </a:r>
            <a:r>
              <a:rPr lang="hr-HR" dirty="0"/>
              <a:t>	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/>
            </a:r>
            <a:br>
              <a:rPr lang="hr-HR" dirty="0"/>
            </a:br>
            <a:r>
              <a:rPr lang="en-GB" dirty="0" smtClean="0"/>
              <a:t>- </a:t>
            </a:r>
            <a:r>
              <a:rPr lang="hr-HR" sz="2000" dirty="0" err="1" smtClean="0"/>
              <a:t>Likertova</a:t>
            </a:r>
            <a:r>
              <a:rPr lang="hr-HR" sz="2000" dirty="0" smtClean="0"/>
              <a:t> </a:t>
            </a:r>
            <a:r>
              <a:rPr lang="hr-HR" sz="2000" dirty="0"/>
              <a:t>skala</a:t>
            </a:r>
            <a:br>
              <a:rPr lang="hr-HR" sz="2000" dirty="0"/>
            </a:br>
            <a:r>
              <a:rPr lang="en-GB" sz="2000" dirty="0" smtClean="0"/>
              <a:t>- d</a:t>
            </a:r>
            <a:r>
              <a:rPr lang="hr-HR" sz="2000" dirty="0" err="1" smtClean="0"/>
              <a:t>eskriptivna</a:t>
            </a:r>
            <a:r>
              <a:rPr lang="hr-HR" sz="2000" dirty="0" smtClean="0"/>
              <a:t> </a:t>
            </a:r>
            <a:r>
              <a:rPr lang="hr-HR" sz="2000" dirty="0"/>
              <a:t>i </a:t>
            </a:r>
            <a:r>
              <a:rPr lang="hr-HR" sz="2000" dirty="0" err="1"/>
              <a:t>inferencijalna</a:t>
            </a:r>
            <a:r>
              <a:rPr lang="hr-HR" sz="2000" dirty="0"/>
              <a:t> statistika</a:t>
            </a:r>
            <a:br>
              <a:rPr lang="hr-HR" sz="2000" dirty="0"/>
            </a:br>
            <a:r>
              <a:rPr lang="en-GB" sz="2000" dirty="0" smtClean="0"/>
              <a:t>- s</a:t>
            </a:r>
            <a:r>
              <a:rPr lang="hr-HR" sz="2000" dirty="0" err="1" smtClean="0"/>
              <a:t>tatistička</a:t>
            </a:r>
            <a:r>
              <a:rPr lang="hr-HR" sz="2000" dirty="0" smtClean="0"/>
              <a:t> </a:t>
            </a:r>
            <a:r>
              <a:rPr lang="hr-HR" sz="2000" dirty="0"/>
              <a:t>obrada podataka</a:t>
            </a:r>
            <a:br>
              <a:rPr lang="hr-HR" sz="2000" dirty="0"/>
            </a:br>
            <a:r>
              <a:rPr lang="hr-HR" dirty="0"/>
              <a:t/>
            </a:r>
            <a:br>
              <a:rPr lang="hr-HR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419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/>
              <a:t>Analiza </a:t>
            </a:r>
            <a:r>
              <a:rPr lang="hr-HR" sz="3200" b="1" dirty="0" smtClean="0"/>
              <a:t>rezultat</a:t>
            </a:r>
            <a:r>
              <a:rPr lang="en-GB" sz="3200" b="1" dirty="0" smtClean="0"/>
              <a:t>a</a:t>
            </a:r>
            <a:r>
              <a:rPr lang="hr-HR" sz="3200" b="1" dirty="0" smtClean="0"/>
              <a:t>-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A) </a:t>
            </a:r>
            <a:r>
              <a:rPr lang="en-GB" sz="3200" b="1" dirty="0"/>
              <a:t>D</a:t>
            </a:r>
            <a:r>
              <a:rPr lang="hr-HR" sz="3200" b="1" dirty="0" err="1" smtClean="0"/>
              <a:t>emografski</a:t>
            </a:r>
            <a:r>
              <a:rPr lang="hr-HR" sz="3200" b="1" dirty="0" smtClean="0"/>
              <a:t> </a:t>
            </a:r>
            <a:r>
              <a:rPr lang="hr-HR" sz="3200" b="1" dirty="0"/>
              <a:t>podaci</a:t>
            </a:r>
            <a:endParaRPr lang="en-GB" sz="32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N = 97</a:t>
            </a:r>
          </a:p>
          <a:p>
            <a:pPr marL="0" indent="0">
              <a:buNone/>
            </a:pPr>
            <a:r>
              <a:rPr lang="en-GB" b="1" dirty="0" err="1" smtClean="0"/>
              <a:t>Spol</a:t>
            </a:r>
            <a:r>
              <a:rPr lang="en-GB" b="1" dirty="0" smtClean="0"/>
              <a:t>: </a:t>
            </a:r>
            <a:r>
              <a:rPr lang="en-GB" dirty="0" smtClean="0"/>
              <a:t>96,9% Ž, 3,1 M</a:t>
            </a:r>
          </a:p>
          <a:p>
            <a:pPr marL="0" indent="0">
              <a:buNone/>
            </a:pPr>
            <a:r>
              <a:rPr lang="en-GB" b="1" dirty="0" smtClean="0"/>
              <a:t>Dob:</a:t>
            </a:r>
            <a:r>
              <a:rPr lang="en-GB" dirty="0" smtClean="0"/>
              <a:t> </a:t>
            </a:r>
            <a:r>
              <a:rPr lang="en-GB" dirty="0" smtClean="0"/>
              <a:t>25-35g: 15,5%; 36-45g: 34%; 46-55g:36,1%; 56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više</a:t>
            </a:r>
            <a:r>
              <a:rPr lang="en-GB" dirty="0" smtClean="0"/>
              <a:t>: 14,4%</a:t>
            </a:r>
            <a:endParaRPr lang="en-GB" dirty="0" smtClean="0"/>
          </a:p>
          <a:p>
            <a:pPr marL="0" indent="0">
              <a:buNone/>
            </a:pPr>
            <a:r>
              <a:rPr lang="en-GB" b="1" dirty="0" err="1" smtClean="0"/>
              <a:t>Godine</a:t>
            </a:r>
            <a:r>
              <a:rPr lang="en-GB" b="1" dirty="0" smtClean="0"/>
              <a:t> </a:t>
            </a:r>
            <a:r>
              <a:rPr lang="en-GB" b="1" dirty="0" err="1" smtClean="0"/>
              <a:t>staža</a:t>
            </a:r>
            <a:r>
              <a:rPr lang="en-GB" b="1" dirty="0" smtClean="0"/>
              <a:t> u </a:t>
            </a:r>
            <a:r>
              <a:rPr lang="en-GB" b="1" dirty="0" err="1" smtClean="0"/>
              <a:t>odgoju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obrazovanju</a:t>
            </a:r>
            <a:r>
              <a:rPr lang="en-GB" b="1" dirty="0" smtClean="0"/>
              <a:t>:</a:t>
            </a:r>
          </a:p>
          <a:p>
            <a:pPr marL="0" indent="0">
              <a:buNone/>
            </a:pPr>
            <a:r>
              <a:rPr lang="en-GB" dirty="0" smtClean="0"/>
              <a:t>0-5 g:14,4%; 6-10 g: 9,3%; 11- 15 god: 10.3%; 16-20g: 25,8%; 21-30g:27,8%; 30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više</a:t>
            </a:r>
            <a:r>
              <a:rPr lang="en-GB" dirty="0" smtClean="0"/>
              <a:t> 12,4%</a:t>
            </a:r>
          </a:p>
        </p:txBody>
      </p:sp>
    </p:spTree>
    <p:extLst>
      <p:ext uri="{BB962C8B-B14F-4D97-AF65-F5344CB8AC3E}">
        <p14:creationId xmlns:p14="http://schemas.microsoft.com/office/powerpoint/2010/main" val="304062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/>
              <a:t>Analiza rezultat</a:t>
            </a:r>
            <a:r>
              <a:rPr lang="en-GB" sz="3200" b="1" dirty="0" smtClean="0"/>
              <a:t>a</a:t>
            </a:r>
            <a:br>
              <a:rPr lang="en-GB" sz="3200" b="1" dirty="0" smtClean="0"/>
            </a:br>
            <a:r>
              <a:rPr lang="en-GB" sz="3200" b="1" dirty="0" smtClean="0"/>
              <a:t>A) </a:t>
            </a:r>
            <a:r>
              <a:rPr lang="en-GB" sz="3200" b="1" dirty="0"/>
              <a:t>D</a:t>
            </a:r>
            <a:r>
              <a:rPr lang="hr-HR" sz="3200" b="1" dirty="0" err="1" smtClean="0"/>
              <a:t>emografski</a:t>
            </a:r>
            <a:r>
              <a:rPr lang="hr-HR" sz="3200" b="1" dirty="0" smtClean="0"/>
              <a:t> </a:t>
            </a:r>
            <a:r>
              <a:rPr lang="hr-HR" sz="3200" b="1" dirty="0"/>
              <a:t>podaci</a:t>
            </a:r>
            <a:endParaRPr lang="en-GB" sz="32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err="1"/>
              <a:t>Struka</a:t>
            </a:r>
            <a:r>
              <a:rPr lang="en-GB" b="1" dirty="0"/>
              <a:t>: </a:t>
            </a:r>
          </a:p>
          <a:p>
            <a:pPr marL="0" indent="0">
              <a:buNone/>
            </a:pPr>
            <a:r>
              <a:rPr lang="en-GB" dirty="0"/>
              <a:t>RN- 36,1%; RN s </a:t>
            </a:r>
            <a:r>
              <a:rPr lang="en-GB" dirty="0" err="1"/>
              <a:t>pojačanim</a:t>
            </a:r>
            <a:r>
              <a:rPr lang="en-GB" dirty="0"/>
              <a:t> </a:t>
            </a:r>
            <a:r>
              <a:rPr lang="en-GB" dirty="0" err="1"/>
              <a:t>predmetom</a:t>
            </a:r>
            <a:r>
              <a:rPr lang="en-GB" dirty="0"/>
              <a:t>- 11,3%; </a:t>
            </a:r>
          </a:p>
          <a:p>
            <a:pPr marL="0" indent="0">
              <a:buNone/>
            </a:pPr>
            <a:r>
              <a:rPr lang="en-GB" dirty="0"/>
              <a:t>PN- 45,4%; </a:t>
            </a:r>
            <a:r>
              <a:rPr lang="en-GB" dirty="0" err="1"/>
              <a:t>strukovni</a:t>
            </a:r>
            <a:r>
              <a:rPr lang="en-GB" dirty="0"/>
              <a:t> </a:t>
            </a:r>
            <a:r>
              <a:rPr lang="en-GB" dirty="0" err="1"/>
              <a:t>predmet</a:t>
            </a:r>
            <a:r>
              <a:rPr lang="en-GB" dirty="0"/>
              <a:t>- 7,2</a:t>
            </a:r>
            <a:r>
              <a:rPr lang="en-GB" dirty="0" smtClean="0"/>
              <a:t>%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err="1" smtClean="0"/>
              <a:t>Mjesto</a:t>
            </a:r>
            <a:r>
              <a:rPr lang="en-GB" b="1" dirty="0" smtClean="0"/>
              <a:t> </a:t>
            </a:r>
            <a:r>
              <a:rPr lang="en-GB" b="1" dirty="0" err="1" smtClean="0"/>
              <a:t>rada</a:t>
            </a:r>
            <a:r>
              <a:rPr lang="en-GB" b="1" dirty="0" smtClean="0"/>
              <a:t>: </a:t>
            </a:r>
          </a:p>
          <a:p>
            <a:pPr marL="0" indent="0">
              <a:buNone/>
            </a:pPr>
            <a:r>
              <a:rPr lang="en-GB" dirty="0" err="1" smtClean="0"/>
              <a:t>Redovna</a:t>
            </a:r>
            <a:r>
              <a:rPr lang="en-GB" dirty="0" smtClean="0"/>
              <a:t> OŠ- 82,5%</a:t>
            </a:r>
          </a:p>
          <a:p>
            <a:pPr marL="0" indent="0">
              <a:buNone/>
            </a:pPr>
            <a:r>
              <a:rPr lang="en-GB" dirty="0" err="1" smtClean="0"/>
              <a:t>Redovna</a:t>
            </a:r>
            <a:r>
              <a:rPr lang="en-GB" dirty="0" smtClean="0"/>
              <a:t> SŠ- 15,5%</a:t>
            </a:r>
          </a:p>
          <a:p>
            <a:pPr marL="0" indent="0">
              <a:buNone/>
            </a:pPr>
            <a:r>
              <a:rPr lang="en-GB" dirty="0" smtClean="0"/>
              <a:t>OŠ </a:t>
            </a:r>
            <a:r>
              <a:rPr lang="en-GB" dirty="0" err="1" smtClean="0"/>
              <a:t>ili</a:t>
            </a:r>
            <a:r>
              <a:rPr lang="en-GB" dirty="0" smtClean="0"/>
              <a:t> SŠ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rade</a:t>
            </a:r>
            <a:r>
              <a:rPr lang="en-GB" dirty="0" smtClean="0"/>
              <a:t> </a:t>
            </a:r>
            <a:r>
              <a:rPr lang="en-GB" dirty="0" err="1" smtClean="0"/>
              <a:t>po</a:t>
            </a:r>
            <a:r>
              <a:rPr lang="en-GB" dirty="0" smtClean="0"/>
              <a:t> </a:t>
            </a:r>
            <a:r>
              <a:rPr lang="en-GB" dirty="0" err="1" smtClean="0"/>
              <a:t>posenom</a:t>
            </a:r>
            <a:r>
              <a:rPr lang="en-GB" dirty="0" smtClean="0"/>
              <a:t> </a:t>
            </a:r>
            <a:r>
              <a:rPr lang="en-GB" dirty="0" err="1" smtClean="0"/>
              <a:t>kurikulumu</a:t>
            </a:r>
            <a:r>
              <a:rPr lang="en-GB" dirty="0" smtClean="0"/>
              <a:t>: 7,2%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8858108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394</TotalTime>
  <Words>935</Words>
  <Application>Microsoft Office PowerPoint</Application>
  <PresentationFormat>Široki zaslon</PresentationFormat>
  <Paragraphs>119</Paragraphs>
  <Slides>33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33</vt:i4>
      </vt:variant>
    </vt:vector>
  </HeadingPairs>
  <TitlesOfParts>
    <vt:vector size="37" baseType="lpstr">
      <vt:lpstr>Arial</vt:lpstr>
      <vt:lpstr>Trebuchet MS</vt:lpstr>
      <vt:lpstr>Wingdings 3</vt:lpstr>
      <vt:lpstr>Faseta</vt:lpstr>
      <vt:lpstr>Zadovoljstvo učitelja suradnjom sa stručnim suradnicima u kontekstu rada s učenicima s teškoćama</vt:lpstr>
      <vt:lpstr>Inkluzivno obrazovanje u Republici Hrvatskoj Mogućnosti</vt:lpstr>
      <vt:lpstr>Uloga stručnih suradnika u školama</vt:lpstr>
      <vt:lpstr>Svrha, cilj i problem istraživanja </vt:lpstr>
      <vt:lpstr>Hipoteze </vt:lpstr>
      <vt:lpstr>Metodologija, uzorak i instrument istraživanja</vt:lpstr>
      <vt:lpstr>Obrada podataka </vt:lpstr>
      <vt:lpstr>Analiza rezultata- A) Demografski podaci</vt:lpstr>
      <vt:lpstr>Analiza rezultata A) Demografski podaci</vt:lpstr>
      <vt:lpstr>Analiza rezultata B) Suradnja sa stručnim suradnicima</vt:lpstr>
      <vt:lpstr>Analiza rezultata B) Suradnja sa stručnim suradnicima</vt:lpstr>
      <vt:lpstr>Analiza rezultata B) Suradnja sa stručnim suradnicima</vt:lpstr>
      <vt:lpstr>Analiza rezultata B) Suradnja sa stručnim suradnicima</vt:lpstr>
      <vt:lpstr>Analiza rezultata B) Suradnja sa stručnim suradnicima</vt:lpstr>
      <vt:lpstr>Analiza rezultata B) Suradnja sa stručnim suradnicima</vt:lpstr>
      <vt:lpstr>Analiaza rezultata B) Suradnja sa stručnim suradnicima</vt:lpstr>
      <vt:lpstr>Analiza rezultata B) Suradnja sa stručnim suradnicima</vt:lpstr>
      <vt:lpstr>Analiaza rezultata B) Suradnja sa stručnim suradnicima</vt:lpstr>
      <vt:lpstr>Analiza rezultata C) Stavovi o suradnji</vt:lpstr>
      <vt:lpstr>Analiza rezultata C) Stavovi o suradnji</vt:lpstr>
      <vt:lpstr>Analiza rezultata C) Stavovi o suradnji</vt:lpstr>
      <vt:lpstr>C) Stavovi o suradnji</vt:lpstr>
      <vt:lpstr>Analiza rezultata C) Stavovi o suradnji</vt:lpstr>
      <vt:lpstr>Analiza rezultata C) Stavovi o suradnji</vt:lpstr>
      <vt:lpstr>Analiza rezultata C) Stavovi o suradnji</vt:lpstr>
      <vt:lpstr>Analiza rezultata C) Stavovi o suradnji</vt:lpstr>
      <vt:lpstr>Analiza rezultata C) Stavovi o suradnji</vt:lpstr>
      <vt:lpstr>Analiza rezultata C) Stavovi o suradnji</vt:lpstr>
      <vt:lpstr>Analiza rezultata C) Stavovi o suradnji</vt:lpstr>
      <vt:lpstr>Analiza rezultata C) Stavovi o suradnji</vt:lpstr>
      <vt:lpstr>Analiza rezultata C) Stavovi o suradnji</vt:lpstr>
      <vt:lpstr>Analiza rezultata C) Stavovi o suradnji</vt:lpstr>
      <vt:lpstr>Zaključak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Microsoftov račun</dc:creator>
  <cp:lastModifiedBy>Microsoftov račun</cp:lastModifiedBy>
  <cp:revision>33</cp:revision>
  <dcterms:created xsi:type="dcterms:W3CDTF">2026-04-11T16:16:53Z</dcterms:created>
  <dcterms:modified xsi:type="dcterms:W3CDTF">2026-04-14T15:57:21Z</dcterms:modified>
</cp:coreProperties>
</file>