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31CFB-421E-4A20-B127-BAA5DC25B727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BA123-13B3-40FA-8FD3-500F056C55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449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8512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1053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7285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41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3829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3379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25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5089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8290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175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5436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BA123-13B3-40FA-8FD3-500F056C5541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6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7143BB-5933-4B43-99BF-80C0C7F10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FC28175-3182-4AAF-8669-619E31279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CE01855-91BA-4C13-85B7-D4B5193C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4DAC11-6F35-4BC5-8228-50D73EDF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B61FA4C-8AF7-46F0-AB02-395816A8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150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5F8E9B-2446-437C-8A76-306BA02D4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40C8396-B4CD-42A9-B625-C523470AE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198868-177F-4D7A-8C35-228C2C18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A11ADD7-4A27-40A0-A6EB-5886F744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F6AFC8F-476F-48C3-AAAE-58E5267D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180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2714EF4-870C-480F-94EE-3018194F9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2D50E27-60DB-4D57-B3B1-58C60A88F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5B9A792-02EC-44B3-BEB5-A5A208F2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B708687-3E4E-4F74-AA51-51B54A88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5CCEE7A-6F3D-4909-84F9-E8363BE4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132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A4CDB7-E70F-4563-BAE1-10E50E39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73C07D-B209-4F74-8AED-9D89F3725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1549CF-D8F9-45D2-8950-A59F2D35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1D04BAC-C92C-4698-A840-B5140FB2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D570B42-C9CE-4034-9814-2F49BDA4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97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BCF94D-09F8-46FC-90DD-812B9F466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864E11C-7C61-45EF-84ED-6A15896D1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542CA0-0DA2-4CAF-BC00-51DFAFB8A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F80CE4-B136-451E-9BA1-82A246CA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7902C1F-3CA8-4B16-88B5-82C553D5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355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1CC4D3-9E79-41D1-B2F1-A6DA2FFD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5573B7-2091-4FC8-9086-EC6431FA8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6817AE5-210F-4DE0-8397-B59E382DE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7C8C7A0-D1B6-424C-B405-B3F5EE90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DEF01C2-C0F8-46D4-B4BA-1C028EB8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D10B83F-F849-4F98-AEA9-E3AC6D26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60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28071-709E-4245-B9BB-6DB02024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661E2C7-2263-43E7-BF78-85F001AC0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EBF7F0B-2664-4065-A1FD-DD3507C7F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58B9CB2-A3BD-4360-8AE1-CAA632DC9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6504626-85E0-4910-95BE-8E5F9BD94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C7F696E-24C7-4011-96CE-D508C6CDD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09C52B2-61A3-407D-8A55-054AA1A4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4C15068-6FD2-4BF3-93A4-6ABBF889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194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07FF54-EC94-49AB-979B-8D946C7F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99613CE-DC66-4713-967D-A14651CA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735C66E-93C1-450F-A2AF-4F7993305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FFD733C-66E7-4514-8849-72335F9D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757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E728727-1BAA-4E48-8D85-E0B9C615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E85E9B9-DAA4-4B84-A93C-06432062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C759BC6-C662-46CF-B377-0121F46D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26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A5C5BE-AB50-4DA9-9F0F-647A44F0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10CDAC-5DC6-4C38-B8CD-AD1C2B4F7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C86C6F1-1E9F-4A8C-B4DD-2BB3AF96C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1C50F7A-C076-4A42-8F79-9D5CF509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0467AFF-10C2-41E8-A394-63D0F37E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7CB853-503F-482D-8E87-6D1B90B6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020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1067F5-3ACB-4BBD-9AB8-E8DEC4569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8142672-C0C8-489C-81D0-842D6CBF0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2D1E118-11EB-4121-B44A-18A5758ED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5B655BE-5E6C-4A64-83AD-59E5F9F5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770AD57-1481-4709-9347-6469B7CB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BA92389-0D3D-44FE-AC5A-7E2400D2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304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BD11E54-2A2F-4168-8CD1-A6D3CC5F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133FF7-B7C2-48D3-8364-E53D5FA7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AA1D7FF-6C68-4435-B531-99C733123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608C-C11F-4099-A666-5FE8571F5D72}" type="datetimeFigureOut">
              <a:rPr lang="hr-HR" smtClean="0"/>
              <a:t>6.7.2021.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91182F-5A1D-448F-9092-0E6F81BD2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29E67F-E273-4EA4-B5C0-FDDBBAC19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FA37F-03B3-4F0C-A660-D9E7976357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45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3htyngYz-Q?feature=oembed" TargetMode="External"/><Relationship Id="rId6" Type="http://schemas.openxmlformats.org/officeDocument/2006/relationships/hyperlink" Target="../../../Documents/Vidljivost%20slijepih/Lana2.mp4" TargetMode="External"/><Relationship Id="rId5" Type="http://schemas.openxmlformats.org/officeDocument/2006/relationships/hyperlink" Target="../../../Documents/Vidljivost%20slijepih/Jaws.mp4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Documents/Vidljivost%20slijepih/mobilno%20citanje.mp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../../../Documents/Vidljivost%20slijepih/IMG_0562.MOV" TargetMode="External"/><Relationship Id="rId4" Type="http://schemas.openxmlformats.org/officeDocument/2006/relationships/hyperlink" Target="../../../Documents/Vidljivost%20slijepih/IMG_0559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CA7F5F-B837-41F8-809D-59054FB51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718" y="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FF00"/>
                </a:solidFill>
              </a:rPr>
              <a:t>OŠTEĆENJE VIDA, TEHNOLOGIJA I UMJETNOST		 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3A3DD18-28A7-44FF-97B0-6B90B7584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8" y="2814639"/>
            <a:ext cx="9144000" cy="1655762"/>
          </a:xfrm>
        </p:spPr>
        <p:txBody>
          <a:bodyPr/>
          <a:lstStyle/>
          <a:p>
            <a:r>
              <a:rPr lang="hr-HR" i="1" dirty="0">
                <a:solidFill>
                  <a:srgbClr val="FFFF00"/>
                </a:solidFill>
              </a:rPr>
              <a:t>Tanja Šupe, prof. </a:t>
            </a:r>
            <a:r>
              <a:rPr lang="hr-HR" i="1" dirty="0" err="1">
                <a:solidFill>
                  <a:srgbClr val="FFFF00"/>
                </a:solidFill>
              </a:rPr>
              <a:t>rehabilitator</a:t>
            </a:r>
            <a:r>
              <a:rPr lang="hr-HR" i="1" dirty="0">
                <a:solidFill>
                  <a:srgbClr val="FFFF00"/>
                </a:solidFill>
              </a:rPr>
              <a:t> savjetnik, </a:t>
            </a:r>
            <a:r>
              <a:rPr lang="hr-HR" i="1" dirty="0" err="1">
                <a:solidFill>
                  <a:srgbClr val="FFFF00"/>
                </a:solidFill>
              </a:rPr>
              <a:t>dipl.bibl</a:t>
            </a:r>
            <a:r>
              <a:rPr lang="hr-HR" i="1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1113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F111FD-06FD-4071-B83D-115E65476FE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Korištenje računala prilagođenih potrebama slijepih osoba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63186C-DCBA-4B54-A6FE-A9D02D76F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4"/>
              </a:buBlip>
            </a:pPr>
            <a:r>
              <a:rPr lang="hr-HR" dirty="0"/>
              <a:t>Čitači ekrana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spcAft>
                <a:spcPts val="1800"/>
              </a:spcAft>
              <a:buNone/>
            </a:pPr>
            <a:r>
              <a:rPr lang="hr-HR" dirty="0" err="1">
                <a:hlinkClick r:id="rId5" action="ppaction://hlinkfile"/>
              </a:rPr>
              <a:t>Jaws</a:t>
            </a:r>
            <a:r>
              <a:rPr lang="hr-HR" dirty="0">
                <a:hlinkClick r:id="rId5" action="ppaction://hlinkfile"/>
              </a:rPr>
              <a:t> primjer</a:t>
            </a:r>
            <a:endParaRPr lang="hr-HR" dirty="0"/>
          </a:p>
          <a:p>
            <a:pPr marL="0" indent="0">
              <a:spcAft>
                <a:spcPts val="1800"/>
              </a:spcAft>
              <a:buNone/>
            </a:pPr>
            <a:r>
              <a:rPr lang="hr-HR" dirty="0" err="1">
                <a:hlinkClick r:id="rId6" action="ppaction://hlinkfile"/>
              </a:rPr>
              <a:t>Jaws</a:t>
            </a:r>
            <a:r>
              <a:rPr lang="hr-HR" dirty="0">
                <a:hlinkClick r:id="rId6" action="ppaction://hlinkfile"/>
              </a:rPr>
              <a:t> Lana primjer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Mrežni medijski sadržaji 3" title="Active Braille english">
            <a:hlinkClick r:id="" action="ppaction://media"/>
            <a:extLst>
              <a:ext uri="{FF2B5EF4-FFF2-40B4-BE49-F238E27FC236}">
                <a16:creationId xmlns:a16="http://schemas.microsoft.com/office/drawing/2014/main" id="{A42880D2-E289-48A8-9F91-3110EA7BF2E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4670012" y="2434700"/>
            <a:ext cx="6347176" cy="358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7404"/>
      </p:ext>
    </p:extLst>
  </p:cSld>
  <p:clrMapOvr>
    <a:masterClrMapping/>
  </p:clrMapOvr>
  <p:timing>
    <p:tnLst>
      <p:par>
        <p:cTn id="1" dur="indefinite" restart="never" nodeType="tmRoot">
          <p:childTnLst>
            <p:video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6F6739-6552-4A62-A5BB-D94344BDCCFF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Pametni telefoni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6C92E8-7325-42B1-8643-4788EDE73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hr-HR" dirty="0"/>
              <a:t>Pametni telefoni, ugrađeni programi za pristupačnost</a:t>
            </a:r>
          </a:p>
          <a:p>
            <a:pPr>
              <a:buBlip>
                <a:blip r:embed="rId3"/>
              </a:buBlip>
            </a:pPr>
            <a:endParaRPr lang="hr-HR" dirty="0"/>
          </a:p>
          <a:p>
            <a:pPr>
              <a:buBlip>
                <a:blip r:embed="rId3"/>
              </a:buBlip>
            </a:pPr>
            <a:r>
              <a:rPr lang="hr-HR" dirty="0"/>
              <a:t>Brojne aplikacije koje pomažu slijepim osobama u svakodnevno životu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>
                <a:hlinkClick r:id="rId4" action="ppaction://hlinkfile"/>
              </a:rPr>
              <a:t>Pametni telefon primjer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739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9B6771-EFFC-4679-9929-77E563E2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dirty="0"/>
              <a:t>¸y&lt;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12AEB2-EFCD-44E6-A121-1B4ADF99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Oblak 3">
            <a:extLst>
              <a:ext uri="{FF2B5EF4-FFF2-40B4-BE49-F238E27FC236}">
                <a16:creationId xmlns:a16="http://schemas.microsoft.com/office/drawing/2014/main" id="{1CF171CD-D487-4C96-9ABD-2F2ECD5A5C04}"/>
              </a:ext>
            </a:extLst>
          </p:cNvPr>
          <p:cNvSpPr/>
          <p:nvPr/>
        </p:nvSpPr>
        <p:spPr>
          <a:xfrm>
            <a:off x="227389" y="2078383"/>
            <a:ext cx="3364637" cy="2237173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Važnost pismenosti kao preduvjeta pristupa informacijama </a:t>
            </a:r>
          </a:p>
        </p:txBody>
      </p:sp>
      <p:sp>
        <p:nvSpPr>
          <p:cNvPr id="5" name="Oblak 4">
            <a:extLst>
              <a:ext uri="{FF2B5EF4-FFF2-40B4-BE49-F238E27FC236}">
                <a16:creationId xmlns:a16="http://schemas.microsoft.com/office/drawing/2014/main" id="{660DF16D-776B-47F8-B5E8-A12F327ED74E}"/>
              </a:ext>
            </a:extLst>
          </p:cNvPr>
          <p:cNvSpPr/>
          <p:nvPr/>
        </p:nvSpPr>
        <p:spPr>
          <a:xfrm>
            <a:off x="2206101" y="4181809"/>
            <a:ext cx="3364637" cy="2237173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Nove spoznaje o mogućnostima koje pruža tehnologija u odnosu na slijepe osobe</a:t>
            </a:r>
          </a:p>
        </p:txBody>
      </p:sp>
      <p:sp>
        <p:nvSpPr>
          <p:cNvPr id="6" name="Oblak 5">
            <a:extLst>
              <a:ext uri="{FF2B5EF4-FFF2-40B4-BE49-F238E27FC236}">
                <a16:creationId xmlns:a16="http://schemas.microsoft.com/office/drawing/2014/main" id="{FE24C98E-2C4D-4D21-989E-A4B8538844E6}"/>
              </a:ext>
            </a:extLst>
          </p:cNvPr>
          <p:cNvSpPr/>
          <p:nvPr/>
        </p:nvSpPr>
        <p:spPr>
          <a:xfrm>
            <a:off x="5818909" y="1690688"/>
            <a:ext cx="6300355" cy="3980587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/>
              <a:t>Poticanje kreativnosti u promišljanju mogućih usluga za slijepe i slabovidne korisnike</a:t>
            </a:r>
          </a:p>
        </p:txBody>
      </p:sp>
    </p:spTree>
    <p:extLst>
      <p:ext uri="{BB962C8B-B14F-4D97-AF65-F5344CB8AC3E}">
        <p14:creationId xmlns:p14="http://schemas.microsoft.com/office/powerpoint/2010/main" val="3160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59CCAFCC-0C50-471C-9FCE-B21138C82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91" y="375516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Ciljevi izlaganja</a:t>
            </a:r>
          </a:p>
        </p:txBody>
      </p:sp>
      <p:sp>
        <p:nvSpPr>
          <p:cNvPr id="2" name="Oblak 1">
            <a:extLst>
              <a:ext uri="{FF2B5EF4-FFF2-40B4-BE49-F238E27FC236}">
                <a16:creationId xmlns:a16="http://schemas.microsoft.com/office/drawing/2014/main" id="{B1EDDC28-C367-4A53-8269-3E406E0F2560}"/>
              </a:ext>
            </a:extLst>
          </p:cNvPr>
          <p:cNvSpPr/>
          <p:nvPr/>
        </p:nvSpPr>
        <p:spPr>
          <a:xfrm>
            <a:off x="227389" y="2078383"/>
            <a:ext cx="3364637" cy="2237173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Važnost pismenosti kao preduvjeta pristupa informacijama </a:t>
            </a:r>
          </a:p>
        </p:txBody>
      </p:sp>
      <p:sp>
        <p:nvSpPr>
          <p:cNvPr id="5" name="Oblak 4">
            <a:extLst>
              <a:ext uri="{FF2B5EF4-FFF2-40B4-BE49-F238E27FC236}">
                <a16:creationId xmlns:a16="http://schemas.microsoft.com/office/drawing/2014/main" id="{EE7AF7AE-9FFB-485F-AB48-2F7D17D96632}"/>
              </a:ext>
            </a:extLst>
          </p:cNvPr>
          <p:cNvSpPr/>
          <p:nvPr/>
        </p:nvSpPr>
        <p:spPr>
          <a:xfrm>
            <a:off x="4413681" y="3581434"/>
            <a:ext cx="3364637" cy="2237173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Nove spoznaje o mogućnostima koje pruža tehnologija u odnosu na slijepe osobe</a:t>
            </a:r>
          </a:p>
        </p:txBody>
      </p:sp>
      <p:sp>
        <p:nvSpPr>
          <p:cNvPr id="6" name="Oblak 5">
            <a:extLst>
              <a:ext uri="{FF2B5EF4-FFF2-40B4-BE49-F238E27FC236}">
                <a16:creationId xmlns:a16="http://schemas.microsoft.com/office/drawing/2014/main" id="{98F5D4FD-C53F-478E-A727-7103BB6B066A}"/>
              </a:ext>
            </a:extLst>
          </p:cNvPr>
          <p:cNvSpPr/>
          <p:nvPr/>
        </p:nvSpPr>
        <p:spPr>
          <a:xfrm>
            <a:off x="8599974" y="2545503"/>
            <a:ext cx="3364637" cy="223717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Poticanje kreativnosti u promišljanju mogućih usluga za slijepe i slabovidne korisnike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996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065"/>
    </mc:Choice>
    <mc:Fallback xmlns="">
      <p:transition advTm="150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59CCAFCC-0C50-471C-9FCE-B21138C82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91" y="375516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Značaj pismenosti</a:t>
            </a:r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42ECFBB1-83EE-4996-835A-64734B88C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062"/>
            <a:ext cx="104400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2200" dirty="0">
              <a:solidFill>
                <a:srgbClr val="002060"/>
              </a:solidFill>
            </a:endParaRPr>
          </a:p>
          <a:p>
            <a:pPr>
              <a:buBlip>
                <a:blip r:embed="rId4"/>
              </a:buBlip>
            </a:pPr>
            <a:r>
              <a:rPr lang="hr-HR" sz="2200" dirty="0">
                <a:solidFill>
                  <a:srgbClr val="002060"/>
                </a:solidFill>
              </a:rPr>
              <a:t>Pismenost je puno više od samo sposobnosti čitanja i pisanja; pismenost znači moći komunicirati  smisao kroz jezik na različitim stupnjevima znanja, od osnovnog do visoko sofisticiranog, u  područjima edukacijskog, društvenog i kulturalnog konteksta (</a:t>
            </a:r>
            <a:r>
              <a:rPr lang="hr-HR" sz="2200" dirty="0" err="1">
                <a:solidFill>
                  <a:srgbClr val="002060"/>
                </a:solidFill>
              </a:rPr>
              <a:t>Koenig</a:t>
            </a:r>
            <a:r>
              <a:rPr lang="hr-HR" sz="2200" dirty="0">
                <a:solidFill>
                  <a:srgbClr val="002060"/>
                </a:solidFill>
              </a:rPr>
              <a:t> i sur., 1994)</a:t>
            </a:r>
          </a:p>
          <a:p>
            <a:pPr marL="0" indent="0">
              <a:buNone/>
            </a:pPr>
            <a:endParaRPr lang="hr-HR" sz="2200" dirty="0">
              <a:solidFill>
                <a:srgbClr val="002060"/>
              </a:solidFill>
            </a:endParaRPr>
          </a:p>
          <a:p>
            <a:pPr>
              <a:buBlip>
                <a:blip r:embed="rId4"/>
              </a:buBlip>
            </a:pPr>
            <a:r>
              <a:rPr lang="hr-HR" sz="2200" dirty="0">
                <a:solidFill>
                  <a:srgbClr val="002060"/>
                </a:solidFill>
              </a:rPr>
              <a:t>Mogućnost čitanja i pisanja znači imati omogućen pristup informacijama što vodi razumijevanju i  znanju, a znanje je moć. Moć ostvarivanja, funkcioniranja unutar obitelji, rasta unutar zajednice, uspjeha na poslu, i naposljetku, pridonošenja društvu unutar kojeg pojedinac živi (National </a:t>
            </a:r>
            <a:r>
              <a:rPr lang="hr-HR" sz="2200" dirty="0" err="1">
                <a:solidFill>
                  <a:srgbClr val="002060"/>
                </a:solidFill>
              </a:rPr>
              <a:t>federation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  <a:r>
              <a:rPr lang="hr-HR" sz="2200" dirty="0" err="1">
                <a:solidFill>
                  <a:srgbClr val="002060"/>
                </a:solidFill>
              </a:rPr>
              <a:t>of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  <a:r>
              <a:rPr lang="hr-HR" sz="2200" dirty="0" err="1">
                <a:solidFill>
                  <a:srgbClr val="002060"/>
                </a:solidFill>
              </a:rPr>
              <a:t>the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  <a:r>
              <a:rPr lang="hr-HR" sz="2200" dirty="0" err="1">
                <a:solidFill>
                  <a:srgbClr val="002060"/>
                </a:solidFill>
              </a:rPr>
              <a:t>Blind</a:t>
            </a:r>
            <a:r>
              <a:rPr lang="hr-HR" sz="2200" dirty="0">
                <a:solidFill>
                  <a:srgbClr val="002060"/>
                </a:solidFill>
              </a:rPr>
              <a:t>, 2009)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674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065"/>
    </mc:Choice>
    <mc:Fallback xmlns="">
      <p:transition advTm="1506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4D7F43-7E42-40CC-B8B2-591DA597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479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/>
              <a:t> </a:t>
            </a:r>
            <a:r>
              <a:rPr lang="hr-HR" dirty="0">
                <a:solidFill>
                  <a:srgbClr val="FFFF00"/>
                </a:solidFill>
              </a:rPr>
              <a:t>Počeci opismenjavanja slijepih osoba 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3048000" y="68931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838200" y="1809583"/>
            <a:ext cx="6857999" cy="4403488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Razvoj pisma za slijepe bio je dugi proces tražio se način 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“</a:t>
            </a:r>
            <a:r>
              <a:rPr lang="hr-HR" dirty="0" err="1">
                <a:solidFill>
                  <a:srgbClr val="002060"/>
                </a:solidFill>
              </a:rPr>
              <a:t>quipus</a:t>
            </a:r>
            <a:r>
              <a:rPr lang="hr-HR" dirty="0">
                <a:solidFill>
                  <a:srgbClr val="002060"/>
                </a:solidFill>
              </a:rPr>
              <a:t>” sustav za sporazumijevanje pomoću čvorova na užetu koji je koristio narod Inka u Peruu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Francesco Lana de </a:t>
            </a:r>
            <a:r>
              <a:rPr lang="hr-HR" dirty="0" err="1">
                <a:solidFill>
                  <a:srgbClr val="002060"/>
                </a:solidFill>
              </a:rPr>
              <a:t>Terzi</a:t>
            </a:r>
            <a:r>
              <a:rPr lang="hr-HR" dirty="0">
                <a:solidFill>
                  <a:srgbClr val="002060"/>
                </a:solidFill>
              </a:rPr>
              <a:t> u sedamnaestom stoljeću je napravio pismo kombinacijom linija i točki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 Charles </a:t>
            </a:r>
            <a:r>
              <a:rPr lang="hr-HR" dirty="0" err="1">
                <a:solidFill>
                  <a:srgbClr val="002060"/>
                </a:solidFill>
              </a:rPr>
              <a:t>Barbier</a:t>
            </a:r>
            <a:r>
              <a:rPr lang="hr-HR" dirty="0">
                <a:solidFill>
                  <a:srgbClr val="002060"/>
                </a:solidFill>
              </a:rPr>
              <a:t> „Noćno pismo” za vojsku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0A23D252-B914-4546-BF79-F285BA257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650" y="2562217"/>
            <a:ext cx="4791074" cy="2286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960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4D7F43-7E42-40CC-B8B2-591DA597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479"/>
            <a:ext cx="105156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Razvoj pisma za  slijepe   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3048000" y="6005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838200" y="1809583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Luis </a:t>
            </a:r>
            <a:r>
              <a:rPr lang="hr-HR" dirty="0" err="1">
                <a:solidFill>
                  <a:srgbClr val="002060"/>
                </a:solidFill>
              </a:rPr>
              <a:t>Braille</a:t>
            </a:r>
            <a:r>
              <a:rPr lang="hr-HR" dirty="0">
                <a:solidFill>
                  <a:srgbClr val="002060"/>
                </a:solidFill>
              </a:rPr>
              <a:t> kao učenik </a:t>
            </a:r>
            <a:r>
              <a:rPr lang="hr-HR" dirty="0" err="1">
                <a:solidFill>
                  <a:srgbClr val="002060"/>
                </a:solidFill>
              </a:rPr>
              <a:t>Barbiera</a:t>
            </a:r>
            <a:r>
              <a:rPr lang="hr-HR" dirty="0">
                <a:solidFill>
                  <a:srgbClr val="002060"/>
                </a:solidFill>
              </a:rPr>
              <a:t>  počinje adaptaciju njegova pisma i u 16. godini razvija </a:t>
            </a:r>
            <a:r>
              <a:rPr lang="hr-HR" dirty="0" err="1">
                <a:solidFill>
                  <a:srgbClr val="002060"/>
                </a:solidFill>
              </a:rPr>
              <a:t>šestotočkasto</a:t>
            </a:r>
            <a:r>
              <a:rPr lang="hr-HR" dirty="0">
                <a:solidFill>
                  <a:srgbClr val="002060"/>
                </a:solidFill>
              </a:rPr>
              <a:t> pismo koje je zadovoljavalo potrebe slijepih osoba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1837.g. donesena su pravila i pismo postaje službenim pismom za slijepe osobe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 err="1">
                <a:solidFill>
                  <a:srgbClr val="002060"/>
                </a:solidFill>
              </a:rPr>
              <a:t>Brailleovo</a:t>
            </a:r>
            <a:r>
              <a:rPr lang="hr-HR" dirty="0">
                <a:solidFill>
                  <a:srgbClr val="002060"/>
                </a:solidFill>
              </a:rPr>
              <a:t> pismo postalo je više od simbola pismenosti, postalo je simbolom osobne slobode kojim se realizira individualni potencijal osobe koja je jednaka u društvu i koja pridonosi tom društvu – što  je pravo svih ljudi (</a:t>
            </a:r>
            <a:r>
              <a:rPr lang="hr-HR" dirty="0" err="1">
                <a:solidFill>
                  <a:srgbClr val="002060"/>
                </a:solidFill>
              </a:rPr>
              <a:t>Spuning</a:t>
            </a:r>
            <a:r>
              <a:rPr lang="hr-HR" dirty="0">
                <a:solidFill>
                  <a:srgbClr val="002060"/>
                </a:solidFill>
              </a:rPr>
              <a:t>, 1996)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Svjetski dan </a:t>
            </a:r>
            <a:r>
              <a:rPr lang="hr-HR" dirty="0" err="1">
                <a:solidFill>
                  <a:srgbClr val="002060"/>
                </a:solidFill>
              </a:rPr>
              <a:t>Brailleova</a:t>
            </a:r>
            <a:r>
              <a:rPr lang="hr-HR" dirty="0">
                <a:solidFill>
                  <a:srgbClr val="002060"/>
                </a:solidFill>
              </a:rPr>
              <a:t> pisma (brajice) obilježava se 4. siječnja, na dan rođenja njegova izumitelja Louisa </a:t>
            </a:r>
            <a:r>
              <a:rPr lang="hr-HR" dirty="0" err="1">
                <a:solidFill>
                  <a:srgbClr val="002060"/>
                </a:solidFill>
              </a:rPr>
              <a:t>Braillea</a:t>
            </a: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1BC6909D-AB4B-4C88-B257-259B6B956B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74902"/>
            <a:ext cx="6096000" cy="88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5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748623-3180-4FC9-AF63-B82881C26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66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 19. st. razne humanitarne organizacije žena snimaju knjige za slijepe osobe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1882. Prva knjižnica u Londonu, dobrotvornog karaktera u kući </a:t>
            </a:r>
            <a:r>
              <a:rPr lang="hr-HR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Marthe</a:t>
            </a:r>
            <a:r>
              <a:rPr lang="hr-HR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Arnold, 1906. </a:t>
            </a:r>
            <a:r>
              <a:rPr lang="hr-HR" dirty="0">
                <a:solidFill>
                  <a:srgbClr val="002060"/>
                </a:solidFill>
                <a:latin typeface="Arial" panose="020B0604020202020204" pitchFamily="34" charset="0"/>
              </a:rPr>
              <a:t>p</a:t>
            </a:r>
            <a:r>
              <a:rPr lang="hr-HR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ostaje Nacionalna knjižnica za slijepe u UK</a:t>
            </a:r>
          </a:p>
          <a:p>
            <a:pPr marL="0" indent="0">
              <a:buNone/>
            </a:pPr>
            <a:endParaRPr lang="hr-HR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  <a:latin typeface="Arial" panose="020B0604020202020204" pitchFamily="34" charset="0"/>
              </a:rPr>
              <a:t>Prvom polovicom 20. st. razvijaju se nacionalne knjižnice za slijepe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  <a:latin typeface="Arial" panose="020B0604020202020204" pitchFamily="34" charset="0"/>
              </a:rPr>
              <a:t>1937. SAD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  <a:latin typeface="Arial" panose="020B0604020202020204" pitchFamily="34" charset="0"/>
              </a:rPr>
              <a:t>1940. Japan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D39C9064-003C-4978-B5DC-A6E99E5DA970}"/>
              </a:ext>
            </a:extLst>
          </p:cNvPr>
          <p:cNvSpPr txBox="1">
            <a:spLocks/>
          </p:cNvSpPr>
          <p:nvPr/>
        </p:nvSpPr>
        <p:spPr>
          <a:xfrm>
            <a:off x="723900" y="289133"/>
            <a:ext cx="10515600" cy="13255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solidFill>
                  <a:srgbClr val="FFFF00"/>
                </a:solidFill>
              </a:rPr>
              <a:t>Knjižnične usluge za slijepe povijesni pregled</a:t>
            </a:r>
          </a:p>
        </p:txBody>
      </p:sp>
    </p:spTree>
    <p:extLst>
      <p:ext uri="{BB962C8B-B14F-4D97-AF65-F5344CB8AC3E}">
        <p14:creationId xmlns:p14="http://schemas.microsoft.com/office/powerpoint/2010/main" val="407432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645984-A67A-453F-A446-4D93E1542A2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Knjižnične usluge za slijepe osobe u Republici Hrvatskoj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3B4FB3-E39C-4742-856B-3B805D0FA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Današnja Hrvatska knjižnica za slijepe osniva se 1965. u sastavu Saveza slijepih Hrvatske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Fond knjižnice  u ovom trenutku ima preko 7000 knjiga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Knjižnica Zaklade Čujem, vjerujem, vidim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Narodne knjižnice imaju dio fonda namijenjen slijepim osobama</a:t>
            </a:r>
          </a:p>
        </p:txBody>
      </p:sp>
    </p:spTree>
    <p:extLst>
      <p:ext uri="{BB962C8B-B14F-4D97-AF65-F5344CB8AC3E}">
        <p14:creationId xmlns:p14="http://schemas.microsoft.com/office/powerpoint/2010/main" val="280484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430B80-D14E-4DB2-B90B-599A48667A2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Prva dječja knjižnica za djecu s oštećenjem vida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2AF3B7-0E75-48E0-A23B-932EA3828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541"/>
            <a:ext cx="10515600" cy="4351338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Djeluje u sklopu OŠ Pećine u Rijeci od 2008.</a:t>
            </a:r>
          </a:p>
          <a:p>
            <a:pPr marL="0" indent="0">
              <a:buNone/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Fond - stručna literatura, knjige na </a:t>
            </a:r>
            <a:r>
              <a:rPr lang="hr-HR" dirty="0" err="1">
                <a:solidFill>
                  <a:srgbClr val="002060"/>
                </a:solidFill>
              </a:rPr>
              <a:t>brailleovom</a:t>
            </a:r>
            <a:r>
              <a:rPr lang="hr-HR" dirty="0">
                <a:solidFill>
                  <a:srgbClr val="002060"/>
                </a:solidFill>
              </a:rPr>
              <a:t> pismu, audio građa, knjige na crnom tisku, taktilne slikovnice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Nacionalno prednatjecanje u području taktilne slikovnice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  <a:p>
            <a:pPr>
              <a:buBlip>
                <a:blip r:embed="rId3"/>
              </a:buBlip>
            </a:pPr>
            <a:r>
              <a:rPr lang="hr-HR" dirty="0">
                <a:solidFill>
                  <a:srgbClr val="002060"/>
                </a:solidFill>
              </a:rPr>
              <a:t>http://web1.os-pecine-ri.skole.hr/</a:t>
            </a:r>
          </a:p>
          <a:p>
            <a:pPr>
              <a:buBlip>
                <a:blip r:embed="rId3"/>
              </a:buBlip>
            </a:pP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3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5B5639-46C2-4D76-877E-EDCE29260180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hr-HR" dirty="0">
                <a:solidFill>
                  <a:srgbClr val="FFFF00"/>
                </a:solidFill>
              </a:rPr>
              <a:t>Značaj tehnologije za slijepe osobe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9FFB93-1D6F-4D95-AAFA-76F93A83B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hr-HR" dirty="0"/>
              <a:t>Razvoj tehnologije omogućio je slijepim osobama nove mogućnosti u pristupu informacijama, viši stupanj samostalnosti u svakodnevnom životu</a:t>
            </a:r>
          </a:p>
          <a:p>
            <a:pPr>
              <a:buBlip>
                <a:blip r:embed="rId3"/>
              </a:buBlip>
            </a:pPr>
            <a:endParaRPr lang="hr-HR" dirty="0"/>
          </a:p>
          <a:p>
            <a:pPr>
              <a:buBlip>
                <a:blip r:embed="rId3"/>
              </a:buBlip>
            </a:pPr>
            <a:r>
              <a:rPr lang="hr-HR" dirty="0"/>
              <a:t>Informatička pismenost postaje nužnost u obrazovanju slijepih osoba</a:t>
            </a:r>
          </a:p>
          <a:p>
            <a:pPr>
              <a:buBlip>
                <a:blip r:embed="rId3"/>
              </a:buBlip>
            </a:pPr>
            <a:endParaRPr lang="hr-HR" dirty="0"/>
          </a:p>
          <a:p>
            <a:pPr>
              <a:buBlip>
                <a:blip r:embed="rId3"/>
              </a:buBlip>
            </a:pPr>
            <a:r>
              <a:rPr lang="hr-HR" dirty="0" err="1"/>
              <a:t>Asistivna</a:t>
            </a:r>
            <a:r>
              <a:rPr lang="hr-HR" dirty="0"/>
              <a:t> tehnologija, pomoć i podrška u podučavanju</a:t>
            </a:r>
          </a:p>
          <a:p>
            <a:pPr>
              <a:buBlip>
                <a:blip r:embed="rId3"/>
              </a:buBlip>
            </a:pPr>
            <a:r>
              <a:rPr lang="hr-HR" dirty="0">
                <a:hlinkClick r:id="rId4" action="ppaction://hlinkfile"/>
              </a:rPr>
              <a:t>Primjer 1</a:t>
            </a:r>
            <a:endParaRPr lang="hr-HR" dirty="0"/>
          </a:p>
          <a:p>
            <a:pPr>
              <a:buBlip>
                <a:blip r:embed="rId3"/>
              </a:buBlip>
            </a:pPr>
            <a:r>
              <a:rPr lang="hr-HR" dirty="0">
                <a:hlinkClick r:id="rId5" action="ppaction://hlinkfile"/>
              </a:rPr>
              <a:t>Primjer 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21107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592</Words>
  <Application>Microsoft Office PowerPoint</Application>
  <PresentationFormat>Široki zaslon</PresentationFormat>
  <Paragraphs>89</Paragraphs>
  <Slides>12</Slides>
  <Notes>12</Notes>
  <HiddenSlides>0</HiddenSlides>
  <MMClips>1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OŠTEĆENJE VIDA, TEHNOLOGIJA I UMJETNOST    </vt:lpstr>
      <vt:lpstr>Ciljevi izlaganja</vt:lpstr>
      <vt:lpstr>Značaj pismenosti</vt:lpstr>
      <vt:lpstr> Počeci opismenjavanja slijepih osoba </vt:lpstr>
      <vt:lpstr>Razvoj pisma za  slijepe   </vt:lpstr>
      <vt:lpstr>PowerPoint prezentacija</vt:lpstr>
      <vt:lpstr>Knjižnične usluge za slijepe osobe u Republici Hrvatskoj</vt:lpstr>
      <vt:lpstr>Prva dječja knjižnica za djecu s oštećenjem vida</vt:lpstr>
      <vt:lpstr>Značaj tehnologije za slijepe osobe</vt:lpstr>
      <vt:lpstr>Korištenje računala prilagođenih potrebama slijepih osoba</vt:lpstr>
      <vt:lpstr>Pametni telefoni</vt:lpstr>
      <vt:lpstr>¸y&lt;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VIDLJIVOST SLIJEPIH U KNJIŽEVNOSTI </dc:title>
  <dc:creator>Tanja Šupe</dc:creator>
  <cp:lastModifiedBy>Tanja Šupe</cp:lastModifiedBy>
  <cp:revision>64</cp:revision>
  <dcterms:created xsi:type="dcterms:W3CDTF">2021-01-04T17:17:16Z</dcterms:created>
  <dcterms:modified xsi:type="dcterms:W3CDTF">2021-07-06T13:30:33Z</dcterms:modified>
</cp:coreProperties>
</file>