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8F74-F192-4570-AD83-7ACC38D7CB3F}" type="datetimeFigureOut">
              <a:rPr lang="sr-Latn-CS" smtClean="0"/>
              <a:pPr/>
              <a:t>16.10.2014.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81AC-0589-4910-84C6-4D76DCC78E6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8F74-F192-4570-AD83-7ACC38D7CB3F}" type="datetimeFigureOut">
              <a:rPr lang="sr-Latn-CS" smtClean="0"/>
              <a:pPr/>
              <a:t>16.10.2014.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81AC-0589-4910-84C6-4D76DCC78E6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8F74-F192-4570-AD83-7ACC38D7CB3F}" type="datetimeFigureOut">
              <a:rPr lang="sr-Latn-CS" smtClean="0"/>
              <a:pPr/>
              <a:t>16.10.2014.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81AC-0589-4910-84C6-4D76DCC78E6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8F74-F192-4570-AD83-7ACC38D7CB3F}" type="datetimeFigureOut">
              <a:rPr lang="sr-Latn-CS" smtClean="0"/>
              <a:pPr/>
              <a:t>16.10.2014.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81AC-0589-4910-84C6-4D76DCC78E6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8F74-F192-4570-AD83-7ACC38D7CB3F}" type="datetimeFigureOut">
              <a:rPr lang="sr-Latn-CS" smtClean="0"/>
              <a:pPr/>
              <a:t>16.10.2014.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81AC-0589-4910-84C6-4D76DCC78E6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8F74-F192-4570-AD83-7ACC38D7CB3F}" type="datetimeFigureOut">
              <a:rPr lang="sr-Latn-CS" smtClean="0"/>
              <a:pPr/>
              <a:t>16.10.2014.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81AC-0589-4910-84C6-4D76DCC78E6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8F74-F192-4570-AD83-7ACC38D7CB3F}" type="datetimeFigureOut">
              <a:rPr lang="sr-Latn-CS" smtClean="0"/>
              <a:pPr/>
              <a:t>16.10.2014.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81AC-0589-4910-84C6-4D76DCC78E6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8F74-F192-4570-AD83-7ACC38D7CB3F}" type="datetimeFigureOut">
              <a:rPr lang="sr-Latn-CS" smtClean="0"/>
              <a:pPr/>
              <a:t>16.10.2014.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81AC-0589-4910-84C6-4D76DCC78E6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8F74-F192-4570-AD83-7ACC38D7CB3F}" type="datetimeFigureOut">
              <a:rPr lang="sr-Latn-CS" smtClean="0"/>
              <a:pPr/>
              <a:t>16.10.2014.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81AC-0589-4910-84C6-4D76DCC78E6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8F74-F192-4570-AD83-7ACC38D7CB3F}" type="datetimeFigureOut">
              <a:rPr lang="sr-Latn-CS" smtClean="0"/>
              <a:pPr/>
              <a:t>16.10.2014.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81AC-0589-4910-84C6-4D76DCC78E6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8F74-F192-4570-AD83-7ACC38D7CB3F}" type="datetimeFigureOut">
              <a:rPr lang="sr-Latn-CS" smtClean="0"/>
              <a:pPr/>
              <a:t>16.10.2014.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81AC-0589-4910-84C6-4D76DCC78E6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28F74-F192-4570-AD83-7ACC38D7CB3F}" type="datetimeFigureOut">
              <a:rPr lang="sr-Latn-CS" smtClean="0"/>
              <a:pPr/>
              <a:t>16.10.2014.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081AC-0589-4910-84C6-4D76DCC78E6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-oroslavje@skole.hr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OSOBE S INVALIDITETOM I PROSTOR </a:t>
            </a:r>
            <a:br>
              <a:rPr lang="hr-HR" dirty="0" smtClean="0"/>
            </a:br>
            <a:r>
              <a:rPr lang="hr-HR" dirty="0" smtClean="0"/>
              <a:t>(</a:t>
            </a:r>
            <a:r>
              <a:rPr lang="hr-HR" sz="2700" dirty="0" smtClean="0"/>
              <a:t>OBILJEŽAVANJE MEĐUNARODNOG DANA BIJELOG ŠTAPA 2014.) </a:t>
            </a:r>
            <a:endParaRPr lang="hr-HR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Javorka Milković</a:t>
            </a:r>
          </a:p>
          <a:p>
            <a:r>
              <a:rPr lang="hr-HR" dirty="0" smtClean="0"/>
              <a:t>Osnovna škola Pećine</a:t>
            </a:r>
          </a:p>
          <a:p>
            <a:r>
              <a:rPr lang="hr-HR" dirty="0" smtClean="0"/>
              <a:t>Odjel za djecu s oštećenjima vida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000" dirty="0" smtClean="0"/>
              <a:t>Tibor, paun bez repa</a:t>
            </a:r>
            <a:endParaRPr lang="hr-H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hr-HR" dirty="0" smtClean="0"/>
              <a:t>	- Hoću i ja!</a:t>
            </a:r>
          </a:p>
          <a:p>
            <a:pPr>
              <a:buNone/>
            </a:pPr>
            <a:r>
              <a:rPr lang="hr-HR" dirty="0" smtClean="0"/>
              <a:t>	- Hoću i ja!</a:t>
            </a:r>
          </a:p>
          <a:p>
            <a:pPr>
              <a:buNone/>
            </a:pPr>
            <a:r>
              <a:rPr lang="hr-HR" dirty="0" smtClean="0"/>
              <a:t>	- Hoću i ja!</a:t>
            </a:r>
          </a:p>
          <a:p>
            <a:pPr>
              <a:buNone/>
            </a:pPr>
            <a:r>
              <a:rPr lang="hr-HR" dirty="0" smtClean="0"/>
              <a:t>	U isti glas povikalo je jato šarenih papiga i oko njih </a:t>
            </a:r>
          </a:p>
          <a:p>
            <a:pPr>
              <a:buNone/>
            </a:pPr>
            <a:r>
              <a:rPr lang="hr-HR" dirty="0" smtClean="0"/>
              <a:t>je počelo letjeti puno žutih, zelenih, crvenih, plavih i </a:t>
            </a:r>
          </a:p>
          <a:p>
            <a:pPr>
              <a:buNone/>
            </a:pPr>
            <a:r>
              <a:rPr lang="hr-HR" dirty="0" smtClean="0"/>
              <a:t>bijelih perca.</a:t>
            </a:r>
          </a:p>
          <a:p>
            <a:pPr>
              <a:buNone/>
            </a:pPr>
            <a:r>
              <a:rPr lang="hr-HR" dirty="0" smtClean="0"/>
              <a:t>	- Pa sad, ako se baš mora...- promrmljao je plamenac </a:t>
            </a:r>
          </a:p>
          <a:p>
            <a:pPr>
              <a:buNone/>
            </a:pPr>
            <a:r>
              <a:rPr lang="hr-HR" dirty="0" smtClean="0"/>
              <a:t>tako ponosan na svoje ružičasto perje. Teška srca i spora </a:t>
            </a:r>
          </a:p>
          <a:p>
            <a:pPr>
              <a:buNone/>
            </a:pPr>
            <a:r>
              <a:rPr lang="hr-HR" dirty="0" smtClean="0"/>
              <a:t>kljuna, pažljivo je otrgnuo jedno omanje.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000" dirty="0" smtClean="0"/>
              <a:t>Tibor, paun bez repa</a:t>
            </a:r>
            <a:endParaRPr lang="hr-H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r-HR" dirty="0" smtClean="0"/>
              <a:t>	Promatrrajući što ptice pripremaju, ostale </a:t>
            </a:r>
          </a:p>
          <a:p>
            <a:pPr>
              <a:buNone/>
            </a:pPr>
            <a:r>
              <a:rPr lang="hr-HR" dirty="0" smtClean="0"/>
              <a:t>životinje su se rastužile što i one nemaju perje </a:t>
            </a:r>
          </a:p>
          <a:p>
            <a:pPr>
              <a:buNone/>
            </a:pPr>
            <a:r>
              <a:rPr lang="hr-HR" dirty="0" smtClean="0"/>
              <a:t>pa da i one sudjeluju u darivanju. </a:t>
            </a:r>
          </a:p>
          <a:p>
            <a:pPr>
              <a:buNone/>
            </a:pPr>
            <a:r>
              <a:rPr lang="hr-HR" dirty="0" smtClean="0"/>
              <a:t>	- Ja bih mogao lijepo složiti sva ta krasna </a:t>
            </a:r>
          </a:p>
          <a:p>
            <a:pPr>
              <a:buNone/>
            </a:pPr>
            <a:r>
              <a:rPr lang="hr-HR" dirty="0" smtClean="0"/>
              <a:t>pera!- dosjetio se majmun.</a:t>
            </a:r>
          </a:p>
          <a:p>
            <a:pPr>
              <a:buNone/>
            </a:pPr>
            <a:r>
              <a:rPr lang="hr-HR" dirty="0" smtClean="0"/>
              <a:t>	- A ja ću vam dati nekoliko dugačkih, čvrstih </a:t>
            </a:r>
          </a:p>
          <a:p>
            <a:pPr>
              <a:buNone/>
            </a:pPr>
            <a:r>
              <a:rPr lang="hr-HR" dirty="0" smtClean="0"/>
              <a:t>dlaka iz grive, pa ih njima možete svezati! – </a:t>
            </a:r>
          </a:p>
          <a:p>
            <a:pPr>
              <a:buNone/>
            </a:pPr>
            <a:r>
              <a:rPr lang="hr-HR" dirty="0" smtClean="0"/>
              <a:t>predložio je lav. 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000" dirty="0" smtClean="0"/>
              <a:t>Tibor, paun bez repa</a:t>
            </a:r>
            <a:endParaRPr lang="hr-H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r-HR" dirty="0" smtClean="0"/>
              <a:t>	I mali poljski miš dobio je zadatak. On se </a:t>
            </a:r>
          </a:p>
          <a:p>
            <a:pPr>
              <a:buNone/>
            </a:pPr>
            <a:r>
              <a:rPr lang="hr-HR" dirty="0" smtClean="0"/>
              <a:t>uvlačio iz kaveza u kavez i skupljao pera. Kada je </a:t>
            </a:r>
          </a:p>
          <a:p>
            <a:pPr>
              <a:buNone/>
            </a:pPr>
            <a:r>
              <a:rPr lang="hr-HR" dirty="0" smtClean="0"/>
              <a:t>cijeli posao oko repa bio gotov, sve su životinje </a:t>
            </a:r>
          </a:p>
          <a:p>
            <a:pPr>
              <a:buNone/>
            </a:pPr>
            <a:r>
              <a:rPr lang="hr-HR" dirty="0" smtClean="0"/>
              <a:t>uglas počele dozivati svoga prijatelja. </a:t>
            </a:r>
          </a:p>
          <a:p>
            <a:pPr>
              <a:buNone/>
            </a:pPr>
            <a:r>
              <a:rPr lang="hr-HR" dirty="0" smtClean="0"/>
              <a:t>	- Tibore! Gdje si? Dođi, Tibore! Tiboreee!!!</a:t>
            </a:r>
          </a:p>
          <a:p>
            <a:pPr>
              <a:buNone/>
            </a:pPr>
            <a:r>
              <a:rPr lang="hr-HR" dirty="0" smtClean="0"/>
              <a:t>	Kakva je to buka bila! Velika. Jako velika. I još </a:t>
            </a:r>
          </a:p>
          <a:p>
            <a:pPr>
              <a:buNone/>
            </a:pPr>
            <a:r>
              <a:rPr lang="hr-HR" dirty="0" smtClean="0"/>
              <a:t>veća. Buka je bila tolika da su ljudi u cijelom </a:t>
            </a:r>
          </a:p>
          <a:p>
            <a:pPr>
              <a:buNone/>
            </a:pPr>
            <a:r>
              <a:rPr lang="hr-HR" dirty="0" smtClean="0"/>
              <a:t>gradu morali zatvoriti prozore. Eto tolika.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000" dirty="0" smtClean="0"/>
              <a:t>Tibor, paun bez repa</a:t>
            </a:r>
            <a:endParaRPr lang="hr-H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r-HR" dirty="0" smtClean="0"/>
              <a:t>	Laganim paunovskim korakom, Tibor se nevoljko </a:t>
            </a:r>
          </a:p>
          <a:p>
            <a:pPr>
              <a:buNone/>
            </a:pPr>
            <a:r>
              <a:rPr lang="hr-HR" dirty="0" smtClean="0"/>
              <a:t>uputio prema životinjama koje su ga dozivale. </a:t>
            </a:r>
          </a:p>
          <a:p>
            <a:pPr>
              <a:buNone/>
            </a:pPr>
            <a:r>
              <a:rPr lang="hr-HR" dirty="0" smtClean="0"/>
              <a:t>Pognute glave, išao je on nikamo ne žureći, </a:t>
            </a:r>
          </a:p>
          <a:p>
            <a:pPr>
              <a:buNone/>
            </a:pPr>
            <a:r>
              <a:rPr lang="hr-HR" dirty="0" smtClean="0"/>
              <a:t>sporo, još sporije. A onda, odjednom, ispred </a:t>
            </a:r>
          </a:p>
          <a:p>
            <a:pPr>
              <a:buNone/>
            </a:pPr>
            <a:r>
              <a:rPr lang="hr-HR" dirty="0" smtClean="0"/>
              <a:t>sebe, ispred kaveza s majmunima... ugledao je </a:t>
            </a:r>
          </a:p>
          <a:p>
            <a:pPr>
              <a:buNone/>
            </a:pPr>
            <a:r>
              <a:rPr lang="hr-HR" dirty="0" smtClean="0"/>
              <a:t>najljepši, najšareniji, najčudesniji rep na cijelom </a:t>
            </a:r>
          </a:p>
          <a:p>
            <a:pPr>
              <a:buNone/>
            </a:pPr>
            <a:r>
              <a:rPr lang="hr-HR" dirty="0" smtClean="0"/>
              <a:t>svijetu. </a:t>
            </a:r>
          </a:p>
          <a:p>
            <a:pPr>
              <a:buNone/>
            </a:pPr>
            <a:r>
              <a:rPr lang="hr-HR" dirty="0" smtClean="0"/>
              <a:t>	- Taj rep je tvoj! Samo tvoj! Mi smo ti ga napravili! </a:t>
            </a:r>
          </a:p>
          <a:p>
            <a:pPr>
              <a:buNone/>
            </a:pPr>
            <a:r>
              <a:rPr lang="hr-HR" dirty="0" smtClean="0"/>
              <a:t>– povikale su životinje u glas. 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000" dirty="0" smtClean="0"/>
              <a:t>Tibor, paun bez repa</a:t>
            </a:r>
            <a:endParaRPr lang="hr-H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	I dok još nije znao što da pomisli, a kamoli </a:t>
            </a:r>
          </a:p>
          <a:p>
            <a:pPr>
              <a:buNone/>
            </a:pPr>
            <a:r>
              <a:rPr lang="hr-HR" dirty="0" smtClean="0"/>
              <a:t>kaže, Tiboru je rep već bio svezan. Od toga dana, </a:t>
            </a:r>
          </a:p>
          <a:p>
            <a:pPr>
              <a:buNone/>
            </a:pPr>
            <a:r>
              <a:rPr lang="hr-HR" dirty="0" smtClean="0"/>
              <a:t>od tog trenutka, paun Tibor postao je zvijezda </a:t>
            </a:r>
          </a:p>
          <a:p>
            <a:pPr>
              <a:buNone/>
            </a:pPr>
            <a:r>
              <a:rPr lang="hr-HR" dirty="0" smtClean="0"/>
              <a:t>zoološkog vrta. Svi posjetitelji željeli su ga vidjeti </a:t>
            </a:r>
          </a:p>
          <a:p>
            <a:pPr>
              <a:buNone/>
            </a:pPr>
            <a:r>
              <a:rPr lang="hr-HR" dirty="0" smtClean="0"/>
              <a:t>i fotografirati. </a:t>
            </a:r>
          </a:p>
          <a:p>
            <a:pPr>
              <a:buNone/>
            </a:pPr>
            <a:r>
              <a:rPr lang="hr-HR" dirty="0" smtClean="0"/>
              <a:t>	U prvo vrijeme, paunovi iz Indije bili su jako </a:t>
            </a:r>
          </a:p>
          <a:p>
            <a:pPr>
              <a:buNone/>
            </a:pPr>
            <a:r>
              <a:rPr lang="hr-HR" dirty="0" smtClean="0"/>
              <a:t>začuđeni i ništa im nije bilo jasno. Baš ništa!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000" dirty="0" smtClean="0"/>
              <a:t>Tibor, paun bez repa</a:t>
            </a:r>
            <a:endParaRPr lang="hr-H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r-HR" dirty="0" smtClean="0"/>
              <a:t>		Na kraju su zaključili da njihov neobični rođak </a:t>
            </a:r>
          </a:p>
          <a:p>
            <a:pPr>
              <a:buNone/>
            </a:pPr>
            <a:r>
              <a:rPr lang="hr-HR" dirty="0" smtClean="0"/>
              <a:t>i nije tako loš kad mu se svi dive. Zato su se, jedan </a:t>
            </a:r>
          </a:p>
          <a:p>
            <a:pPr>
              <a:buNone/>
            </a:pPr>
            <a:r>
              <a:rPr lang="hr-HR" dirty="0" smtClean="0"/>
              <a:t>po jedan, počeli okupljati oko njega. Tiboru to nije </a:t>
            </a:r>
          </a:p>
          <a:p>
            <a:pPr>
              <a:buNone/>
            </a:pPr>
            <a:r>
              <a:rPr lang="hr-HR" dirty="0" smtClean="0"/>
              <a:t>smetalo. Paun s najšarenijim repom na svijetu </a:t>
            </a:r>
          </a:p>
          <a:p>
            <a:pPr>
              <a:buNone/>
            </a:pPr>
            <a:r>
              <a:rPr lang="hr-HR" dirty="0" smtClean="0"/>
              <a:t>oprostio im je njihovo ružno ponašanje. A </a:t>
            </a:r>
          </a:p>
          <a:p>
            <a:pPr>
              <a:buNone/>
            </a:pPr>
            <a:r>
              <a:rPr lang="hr-HR" dirty="0" smtClean="0"/>
              <a:t>predvečer, u sumrak, Tibor bi ponovo skočio na </a:t>
            </a:r>
          </a:p>
          <a:p>
            <a:pPr>
              <a:buNone/>
            </a:pPr>
            <a:r>
              <a:rPr lang="hr-HR" dirty="0" smtClean="0"/>
              <a:t>najnižu granu starog hrasta i glasno zapjevao svoju </a:t>
            </a:r>
          </a:p>
          <a:p>
            <a:pPr>
              <a:buNone/>
            </a:pPr>
            <a:r>
              <a:rPr lang="hr-HR" dirty="0" smtClean="0"/>
              <a:t>najdražu pjesmu: </a:t>
            </a:r>
          </a:p>
          <a:p>
            <a:pPr>
              <a:buNone/>
            </a:pPr>
            <a:r>
              <a:rPr lang="hr-HR" dirty="0" smtClean="0"/>
              <a:t> 	- Khra! Khraaa! Khraaa!</a:t>
            </a:r>
          </a:p>
          <a:p>
            <a:pPr algn="r">
              <a:buNone/>
            </a:pPr>
            <a:r>
              <a:rPr lang="hr-HR" sz="2400" i="1" dirty="0" smtClean="0"/>
              <a:t>Ana Đokić Pongrašić</a:t>
            </a:r>
          </a:p>
          <a:p>
            <a:pPr algn="r">
              <a:buNone/>
            </a:pPr>
            <a:r>
              <a:rPr lang="hr-HR" sz="2400" dirty="0" smtClean="0"/>
              <a:t>(preuzeto sa </a:t>
            </a:r>
            <a:r>
              <a:rPr lang="hr-HR" sz="2400" dirty="0" smtClean="0">
                <a:hlinkClick r:id="rId2"/>
              </a:rPr>
              <a:t>www.os-oroslavje@skole.hr</a:t>
            </a:r>
            <a:r>
              <a:rPr lang="hr-HR" sz="2400" dirty="0" smtClean="0"/>
              <a:t>) 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“Tibori” među nama</a:t>
            </a:r>
            <a:endParaRPr lang="hr-H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143116"/>
            <a:ext cx="3693693" cy="363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“Tibor” u školi</a:t>
            </a:r>
            <a:endParaRPr lang="hr-HR" dirty="0"/>
          </a:p>
        </p:txBody>
      </p:sp>
      <p:pic>
        <p:nvPicPr>
          <p:cNvPr id="4" name="Content Placeholder 3" descr="ljubljana 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“Tibor” u školi</a:t>
            </a:r>
            <a:endParaRPr lang="hr-HR" dirty="0"/>
          </a:p>
        </p:txBody>
      </p:sp>
      <p:pic>
        <p:nvPicPr>
          <p:cNvPr id="4" name="Content Placeholder 3" descr="SAM_0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648" t="24623" r="9751"/>
          <a:stretch>
            <a:fillRect/>
          </a:stretch>
        </p:blipFill>
        <p:spPr>
          <a:xfrm>
            <a:off x="3071802" y="1357298"/>
            <a:ext cx="3068148" cy="1980000"/>
          </a:xfrm>
        </p:spPr>
      </p:pic>
      <p:pic>
        <p:nvPicPr>
          <p:cNvPr id="5" name="Picture 4" descr="SAM_0010.jpg"/>
          <p:cNvPicPr>
            <a:picLocks noChangeAspect="1"/>
          </p:cNvPicPr>
          <p:nvPr/>
        </p:nvPicPr>
        <p:blipFill>
          <a:blip r:embed="rId3" cstate="print"/>
          <a:srcRect l="11718" t="23958" r="11719" b="10416"/>
          <a:stretch>
            <a:fillRect/>
          </a:stretch>
        </p:blipFill>
        <p:spPr>
          <a:xfrm>
            <a:off x="714348" y="3643314"/>
            <a:ext cx="3584000" cy="2304000"/>
          </a:xfrm>
          <a:prstGeom prst="rect">
            <a:avLst/>
          </a:prstGeom>
        </p:spPr>
      </p:pic>
      <p:pic>
        <p:nvPicPr>
          <p:cNvPr id="6" name="Picture 5" descr="SAM_0011.jpg"/>
          <p:cNvPicPr>
            <a:picLocks noChangeAspect="1"/>
          </p:cNvPicPr>
          <p:nvPr/>
        </p:nvPicPr>
        <p:blipFill>
          <a:blip r:embed="rId4" cstate="print"/>
          <a:srcRect l="8593" t="25000" r="16406" b="8333"/>
          <a:stretch>
            <a:fillRect/>
          </a:stretch>
        </p:blipFill>
        <p:spPr>
          <a:xfrm>
            <a:off x="4857752" y="3714752"/>
            <a:ext cx="3348000" cy="22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“Tibor” u parku i na igralištu </a:t>
            </a:r>
            <a:endParaRPr lang="hr-HR" dirty="0"/>
          </a:p>
        </p:txBody>
      </p:sp>
      <p:pic>
        <p:nvPicPr>
          <p:cNvPr id="4" name="Content Placeholder 3" descr="ljubljana 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6853" t="32515" r="39903"/>
          <a:stretch>
            <a:fillRect/>
          </a:stretch>
        </p:blipFill>
        <p:spPr>
          <a:xfrm>
            <a:off x="1214414" y="1357298"/>
            <a:ext cx="2214578" cy="2592000"/>
          </a:xfrm>
        </p:spPr>
      </p:pic>
      <p:pic>
        <p:nvPicPr>
          <p:cNvPr id="5" name="Picture 4" descr="ljubljana 022.jpg"/>
          <p:cNvPicPr>
            <a:picLocks noChangeAspect="1"/>
          </p:cNvPicPr>
          <p:nvPr/>
        </p:nvPicPr>
        <p:blipFill>
          <a:blip r:embed="rId3" cstate="print"/>
          <a:srcRect l="23488" t="32422" r="21875" b="5249"/>
          <a:stretch>
            <a:fillRect/>
          </a:stretch>
        </p:blipFill>
        <p:spPr>
          <a:xfrm>
            <a:off x="5357818" y="1428736"/>
            <a:ext cx="2755381" cy="2357454"/>
          </a:xfrm>
          <a:prstGeom prst="rect">
            <a:avLst/>
          </a:prstGeom>
        </p:spPr>
      </p:pic>
      <p:pic>
        <p:nvPicPr>
          <p:cNvPr id="6" name="Picture 5" descr="ljubljana 024.jpg"/>
          <p:cNvPicPr>
            <a:picLocks noChangeAspect="1"/>
          </p:cNvPicPr>
          <p:nvPr/>
        </p:nvPicPr>
        <p:blipFill>
          <a:blip r:embed="rId4" cstate="print"/>
          <a:srcRect l="9570" t="3125" r="16602" b="7812"/>
          <a:stretch>
            <a:fillRect/>
          </a:stretch>
        </p:blipFill>
        <p:spPr>
          <a:xfrm>
            <a:off x="3143240" y="4000504"/>
            <a:ext cx="2745476" cy="248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Razgovaramo o sebi- zadovoljstvo i ponos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hr-HR" dirty="0" smtClean="0"/>
              <a:t>Što nas čini zadovoljnima? </a:t>
            </a:r>
          </a:p>
          <a:p>
            <a:pPr marL="514350" indent="-514350">
              <a:buAutoNum type="arabicParenR"/>
            </a:pPr>
            <a:r>
              <a:rPr lang="hr-HR" dirty="0" smtClean="0"/>
              <a:t>Kada smo zadovoljni? </a:t>
            </a:r>
          </a:p>
          <a:p>
            <a:pPr marL="514350" indent="-514350">
              <a:buAutoNum type="arabicParenR"/>
            </a:pPr>
            <a:r>
              <a:rPr lang="hr-HR" dirty="0" smtClean="0"/>
              <a:t>Mogu li se ponos i zadovoljstvo pojavljivati istodobno? Moraju li se pojavljivati istodobno? </a:t>
            </a:r>
          </a:p>
          <a:p>
            <a:pPr marL="514350" indent="-514350">
              <a:buAutoNum type="arabicParenR"/>
            </a:pPr>
            <a:r>
              <a:rPr lang="hr-HR" dirty="0" smtClean="0"/>
              <a:t>Što nas čini ponosnima? </a:t>
            </a:r>
          </a:p>
          <a:p>
            <a:pPr marL="514350" indent="-514350">
              <a:buAutoNum type="arabicParenR"/>
            </a:pPr>
            <a:r>
              <a:rPr lang="hr-HR" dirty="0" smtClean="0"/>
              <a:t>Smije li nas ono na što smo ponosni činiti umišljenima? </a:t>
            </a:r>
          </a:p>
          <a:p>
            <a:pPr marL="514350" indent="-514350">
              <a:buAutoNum type="arabicParenR"/>
            </a:pP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“Tibor” u parku i na igralištu </a:t>
            </a:r>
            <a:endParaRPr lang="hr-HR" dirty="0"/>
          </a:p>
        </p:txBody>
      </p:sp>
      <p:pic>
        <p:nvPicPr>
          <p:cNvPr id="4" name="Content Placeholder 3" descr="ljubljana 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0417" r="19221"/>
          <a:stretch>
            <a:fillRect/>
          </a:stretch>
        </p:blipFill>
        <p:spPr>
          <a:xfrm>
            <a:off x="857224" y="1643050"/>
            <a:ext cx="2553668" cy="2124000"/>
          </a:xfrm>
        </p:spPr>
      </p:pic>
      <p:pic>
        <p:nvPicPr>
          <p:cNvPr id="5" name="Picture 4" descr="ljubljana 017.jpg"/>
          <p:cNvPicPr>
            <a:picLocks noChangeAspect="1"/>
          </p:cNvPicPr>
          <p:nvPr/>
        </p:nvPicPr>
        <p:blipFill>
          <a:blip r:embed="rId3" cstate="print"/>
          <a:srcRect l="11328" t="28906" r="28027"/>
          <a:stretch>
            <a:fillRect/>
          </a:stretch>
        </p:blipFill>
        <p:spPr>
          <a:xfrm>
            <a:off x="4857752" y="1500174"/>
            <a:ext cx="2579566" cy="2268000"/>
          </a:xfrm>
          <a:prstGeom prst="rect">
            <a:avLst/>
          </a:prstGeom>
        </p:spPr>
      </p:pic>
      <p:pic>
        <p:nvPicPr>
          <p:cNvPr id="6" name="Picture 5" descr="ljubljana 018.jpg"/>
          <p:cNvPicPr>
            <a:picLocks noChangeAspect="1"/>
          </p:cNvPicPr>
          <p:nvPr/>
        </p:nvPicPr>
        <p:blipFill>
          <a:blip r:embed="rId4" cstate="print"/>
          <a:srcRect r="13086" b="8984"/>
          <a:stretch>
            <a:fillRect/>
          </a:stretch>
        </p:blipFill>
        <p:spPr>
          <a:xfrm>
            <a:off x="3000364" y="3857628"/>
            <a:ext cx="2887716" cy="226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“Tibor” se snalazi u  svom gradu</a:t>
            </a:r>
            <a:endParaRPr lang="hr-HR" dirty="0"/>
          </a:p>
        </p:txBody>
      </p:sp>
      <p:pic>
        <p:nvPicPr>
          <p:cNvPr id="4" name="Content Placeholder 3" descr="ljubljana 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“Tibor” putuje</a:t>
            </a:r>
            <a:endParaRPr lang="hr-HR" dirty="0"/>
          </a:p>
        </p:txBody>
      </p:sp>
      <p:pic>
        <p:nvPicPr>
          <p:cNvPr id="4" name="Content Placeholder 3" descr="SAM_0865.jpg"/>
          <p:cNvPicPr>
            <a:picLocks noGrp="1" noChangeAspect="1"/>
          </p:cNvPicPr>
          <p:nvPr>
            <p:ph idx="1"/>
          </p:nvPr>
        </p:nvPicPr>
        <p:blipFill>
          <a:blip r:embed="rId2"/>
          <a:srcRect l="10654" t="18309" r="31339" b="15398"/>
          <a:stretch>
            <a:fillRect/>
          </a:stretch>
        </p:blipFill>
        <p:spPr>
          <a:xfrm>
            <a:off x="785786" y="1357298"/>
            <a:ext cx="3500462" cy="3000396"/>
          </a:xfrm>
        </p:spPr>
      </p:pic>
      <p:pic>
        <p:nvPicPr>
          <p:cNvPr id="5" name="Picture 4" descr="SAM_0859.jpg"/>
          <p:cNvPicPr>
            <a:picLocks noChangeAspect="1"/>
          </p:cNvPicPr>
          <p:nvPr/>
        </p:nvPicPr>
        <p:blipFill>
          <a:blip r:embed="rId3"/>
          <a:srcRect l="4687" t="12500" r="9375" b="9375"/>
          <a:stretch>
            <a:fillRect/>
          </a:stretch>
        </p:blipFill>
        <p:spPr>
          <a:xfrm>
            <a:off x="4643438" y="3357568"/>
            <a:ext cx="3780000" cy="2577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“Tibor” u muzeju</a:t>
            </a:r>
            <a:endParaRPr lang="hr-HR" dirty="0"/>
          </a:p>
        </p:txBody>
      </p:sp>
      <p:pic>
        <p:nvPicPr>
          <p:cNvPr id="4" name="Content Placeholder 3" descr="SAM_0494.jpg"/>
          <p:cNvPicPr>
            <a:picLocks noGrp="1" noChangeAspect="1"/>
          </p:cNvPicPr>
          <p:nvPr>
            <p:ph idx="1"/>
          </p:nvPr>
        </p:nvPicPr>
        <p:blipFill>
          <a:blip r:embed="rId2"/>
          <a:srcRect t="7260" r="10934" b="5927"/>
          <a:stretch>
            <a:fillRect/>
          </a:stretch>
        </p:blipFill>
        <p:spPr>
          <a:xfrm rot="5400000">
            <a:off x="521836" y="1835562"/>
            <a:ext cx="4087404" cy="2988000"/>
          </a:xfrm>
        </p:spPr>
      </p:pic>
      <p:pic>
        <p:nvPicPr>
          <p:cNvPr id="5" name="Picture 4" descr="SAM_0493.jpg"/>
          <p:cNvPicPr>
            <a:picLocks noChangeAspect="1"/>
          </p:cNvPicPr>
          <p:nvPr/>
        </p:nvPicPr>
        <p:blipFill>
          <a:blip r:embed="rId3"/>
          <a:srcRect l="5445" t="6050" r="12881" b="6831"/>
          <a:stretch>
            <a:fillRect/>
          </a:stretch>
        </p:blipFill>
        <p:spPr>
          <a:xfrm>
            <a:off x="4786314" y="3357562"/>
            <a:ext cx="3510000" cy="28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“Tibor” šalje razglednice prijateljima</a:t>
            </a:r>
            <a:endParaRPr lang="hr-HR" dirty="0"/>
          </a:p>
        </p:txBody>
      </p:sp>
      <p:pic>
        <p:nvPicPr>
          <p:cNvPr id="4" name="Content Placeholder 3" descr="SAM_01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670" t="27780" r="16853" b="18555"/>
          <a:stretch>
            <a:fillRect/>
          </a:stretch>
        </p:blipFill>
        <p:spPr>
          <a:xfrm>
            <a:off x="2285984" y="2428868"/>
            <a:ext cx="4647177" cy="27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“Tibor” u našem gradu</a:t>
            </a:r>
            <a:endParaRPr lang="hr-H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2829" t="-14520" r="8034"/>
          <a:stretch>
            <a:fillRect/>
          </a:stretch>
        </p:blipFill>
        <p:spPr bwMode="auto">
          <a:xfrm>
            <a:off x="357158" y="2428868"/>
            <a:ext cx="4025487" cy="169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r-HR" sz="11300" dirty="0">
                <a:solidFill>
                  <a:srgbClr val="FF0000"/>
                </a:solidFill>
                <a:latin typeface="Chiller" pitchFamily="82" charset="0"/>
              </a:rPr>
              <a:t> </a:t>
            </a:r>
            <a:r>
              <a:rPr lang="hr-HR" sz="11300" dirty="0" smtClean="0">
                <a:solidFill>
                  <a:srgbClr val="FF0000"/>
                </a:solidFill>
                <a:latin typeface="Chiller" pitchFamily="82" charset="0"/>
              </a:rPr>
              <a:t>   ?</a:t>
            </a:r>
          </a:p>
          <a:p>
            <a:endParaRPr lang="hr-HR" dirty="0"/>
          </a:p>
          <a:p>
            <a:endParaRPr lang="hr-HR" dirty="0" smtClean="0"/>
          </a:p>
          <a:p>
            <a:pPr>
              <a:buNone/>
            </a:pPr>
            <a:r>
              <a:rPr lang="hr-HR" dirty="0"/>
              <a:t>	</a:t>
            </a:r>
            <a:r>
              <a:rPr lang="hr-HR" dirty="0" smtClean="0"/>
              <a:t>Što nedostaje dijelu grada u kojem živimo da bi Tibor mogao samostalno i sretno raditi sve što radi u svijetu? 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ponos životinje na slici? </a:t>
            </a:r>
            <a:endParaRPr lang="hr-HR" dirty="0"/>
          </a:p>
        </p:txBody>
      </p:sp>
      <p:pic>
        <p:nvPicPr>
          <p:cNvPr id="1026" name="Picture 2" descr="C:\Users\Javorka\Desktop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35696" y="1700808"/>
            <a:ext cx="6215106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Pročitajmo priču!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r-HR" dirty="0" smtClean="0"/>
              <a:t> 			</a:t>
            </a:r>
            <a:r>
              <a:rPr lang="hr-HR" b="1" dirty="0" smtClean="0"/>
              <a:t>Tibor, paun bez repa</a:t>
            </a:r>
          </a:p>
          <a:p>
            <a:pPr>
              <a:buNone/>
            </a:pPr>
            <a:r>
              <a:rPr lang="hr-HR" dirty="0" smtClean="0"/>
              <a:t>	U zoološkom vrtu na kraju grada, živio je, među </a:t>
            </a:r>
          </a:p>
          <a:p>
            <a:pPr>
              <a:buNone/>
            </a:pPr>
            <a:r>
              <a:rPr lang="hr-HR" dirty="0" smtClean="0"/>
              <a:t>ostalim divljim i manje divljim životinjama i </a:t>
            </a:r>
          </a:p>
          <a:p>
            <a:pPr>
              <a:buNone/>
            </a:pPr>
            <a:r>
              <a:rPr lang="hr-HR" dirty="0" smtClean="0"/>
              <a:t>jedan paun bez repa. Je li se takav rodio, ili mu </a:t>
            </a:r>
          </a:p>
          <a:p>
            <a:pPr>
              <a:buNone/>
            </a:pPr>
            <a:r>
              <a:rPr lang="hr-HR" dirty="0" smtClean="0"/>
              <a:t>se u životu nešto dogodilo, to nitko nije znao. A </a:t>
            </a:r>
          </a:p>
          <a:p>
            <a:pPr>
              <a:buNone/>
            </a:pPr>
            <a:r>
              <a:rPr lang="hr-HR" dirty="0" smtClean="0"/>
              <a:t>Tibor, tako se paun bez repa zvao, o tome nikada </a:t>
            </a:r>
          </a:p>
          <a:p>
            <a:pPr>
              <a:buNone/>
            </a:pPr>
            <a:r>
              <a:rPr lang="hr-HR" dirty="0" smtClean="0"/>
              <a:t>nije govorio. Zapravo, on nikada nije razmišljao o </a:t>
            </a:r>
          </a:p>
          <a:p>
            <a:pPr>
              <a:buNone/>
            </a:pPr>
            <a:r>
              <a:rPr lang="hr-HR" dirty="0" smtClean="0"/>
              <a:t>svom nepostojećem repu. Njemu je bilo dobro </a:t>
            </a:r>
          </a:p>
          <a:p>
            <a:pPr>
              <a:buNone/>
            </a:pPr>
            <a:r>
              <a:rPr lang="hr-HR" dirty="0" smtClean="0"/>
              <a:t>takvom kakav je.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000" dirty="0" smtClean="0"/>
              <a:t>Tibor, paun bez repa</a:t>
            </a:r>
            <a:endParaRPr lang="hr-H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r-HR" dirty="0" smtClean="0"/>
              <a:t>	Po cijele dane šetkarao se Tibor od kaveza do </a:t>
            </a:r>
          </a:p>
          <a:p>
            <a:pPr>
              <a:buNone/>
            </a:pPr>
            <a:r>
              <a:rPr lang="hr-HR" dirty="0" smtClean="0"/>
              <a:t>kaveza (jer nije bio zatočen kao ostale životinje) i </a:t>
            </a:r>
          </a:p>
          <a:p>
            <a:pPr>
              <a:buNone/>
            </a:pPr>
            <a:r>
              <a:rPr lang="hr-HR" dirty="0" smtClean="0"/>
              <a:t>razgovarao sa svojim prijateljima. A prijatelja je </a:t>
            </a:r>
          </a:p>
          <a:p>
            <a:pPr>
              <a:buNone/>
            </a:pPr>
            <a:r>
              <a:rPr lang="hr-HR" dirty="0" smtClean="0"/>
              <a:t>imao mnogo. Imao ih je točno onoliko koliko je </a:t>
            </a:r>
          </a:p>
          <a:p>
            <a:pPr>
              <a:buNone/>
            </a:pPr>
            <a:r>
              <a:rPr lang="hr-HR" dirty="0" smtClean="0"/>
              <a:t>bilo divljih i manje divljih životinja u zoološkom </a:t>
            </a:r>
          </a:p>
          <a:p>
            <a:pPr>
              <a:buNone/>
            </a:pPr>
            <a:r>
              <a:rPr lang="hr-HR" dirty="0" smtClean="0"/>
              <a:t>vrtu. Tibora nije bilo teško voljeti. Bio je </a:t>
            </a:r>
          </a:p>
          <a:p>
            <a:pPr>
              <a:buNone/>
            </a:pPr>
            <a:r>
              <a:rPr lang="hr-HR" dirty="0" smtClean="0"/>
              <a:t>znatiželjan i uvijek dobro raspoložen paun. </a:t>
            </a:r>
          </a:p>
          <a:p>
            <a:pPr>
              <a:buNone/>
            </a:pPr>
            <a:r>
              <a:rPr lang="hr-HR" dirty="0" smtClean="0"/>
              <a:t>Jedino je navečer znao pretjerati s graktanjem.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000" dirty="0" smtClean="0"/>
              <a:t>Tibor, paun bez repa</a:t>
            </a:r>
            <a:endParaRPr lang="hr-H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r-HR" dirty="0" smtClean="0"/>
              <a:t>	Svakog dana u sumrak, smjestio bi se on na </a:t>
            </a:r>
          </a:p>
          <a:p>
            <a:pPr>
              <a:buNone/>
            </a:pPr>
            <a:r>
              <a:rPr lang="hr-HR" dirty="0" smtClean="0"/>
              <a:t>najnižu granu starog hrasta i zapjevao svoju </a:t>
            </a:r>
          </a:p>
          <a:p>
            <a:pPr>
              <a:buNone/>
            </a:pPr>
            <a:r>
              <a:rPr lang="hr-HR" dirty="0" smtClean="0"/>
              <a:t>najmiliju pjesmu, a glasila je otprilike ovako: </a:t>
            </a:r>
          </a:p>
          <a:p>
            <a:pPr>
              <a:buNone/>
            </a:pPr>
            <a:r>
              <a:rPr lang="hr-HR" dirty="0" smtClean="0"/>
              <a:t>	- Khra! Khraaa! Khraaa!</a:t>
            </a:r>
          </a:p>
          <a:p>
            <a:pPr>
              <a:buNone/>
            </a:pPr>
            <a:r>
              <a:rPr lang="hr-HR" dirty="0" smtClean="0"/>
              <a:t>	Njegov poj (ako bi se to graktanje moglo tako </a:t>
            </a:r>
          </a:p>
          <a:p>
            <a:pPr>
              <a:buNone/>
            </a:pPr>
            <a:r>
              <a:rPr lang="hr-HR" dirty="0" smtClean="0"/>
              <a:t>nazvati) širio se po cijelom, već utihnulom </a:t>
            </a:r>
          </a:p>
          <a:p>
            <a:pPr>
              <a:buNone/>
            </a:pPr>
            <a:r>
              <a:rPr lang="hr-HR" dirty="0" smtClean="0"/>
              <a:t>zoološkom vrtu, prelazio zidove i odlazio niz </a:t>
            </a:r>
          </a:p>
          <a:p>
            <a:pPr>
              <a:buNone/>
            </a:pPr>
            <a:r>
              <a:rPr lang="hr-HR" dirty="0" smtClean="0"/>
              <a:t>cestu u daljinu.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000" dirty="0" smtClean="0"/>
              <a:t>Tibor, paun bez repa</a:t>
            </a:r>
            <a:endParaRPr lang="hr-H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r-HR" dirty="0" smtClean="0"/>
              <a:t>	Lijepo je on živio sve do jednog dana kada je u </a:t>
            </a:r>
          </a:p>
          <a:p>
            <a:pPr>
              <a:buNone/>
            </a:pPr>
            <a:r>
              <a:rPr lang="hr-HR" dirty="0" smtClean="0"/>
              <a:t>zoološki vrt došlo cijelo jato paunova iz Indije. </a:t>
            </a:r>
          </a:p>
          <a:p>
            <a:pPr>
              <a:buNone/>
            </a:pPr>
            <a:r>
              <a:rPr lang="hr-HR" dirty="0" smtClean="0"/>
              <a:t>Svi su bili prekrasni. I svi do jednog- repati. </a:t>
            </a:r>
          </a:p>
          <a:p>
            <a:pPr>
              <a:buNone/>
            </a:pPr>
            <a:r>
              <a:rPr lang="hr-HR" dirty="0" smtClean="0"/>
              <a:t>	- Ah! Oh!- počeli su uzdisati posjetitelji za ovim </a:t>
            </a:r>
          </a:p>
          <a:p>
            <a:pPr>
              <a:buNone/>
            </a:pPr>
            <a:r>
              <a:rPr lang="hr-HR" dirty="0" smtClean="0"/>
              <a:t>čarobnim životinjama i njihovim još čarobnijim </a:t>
            </a:r>
          </a:p>
          <a:p>
            <a:pPr>
              <a:buNone/>
            </a:pPr>
            <a:r>
              <a:rPr lang="hr-HR" dirty="0" smtClean="0"/>
              <a:t>repovima. </a:t>
            </a:r>
          </a:p>
          <a:p>
            <a:pPr>
              <a:buNone/>
            </a:pPr>
            <a:r>
              <a:rPr lang="hr-HR" dirty="0" smtClean="0"/>
              <a:t>	Tibor se poželio upoznati sa svojim indijskim </a:t>
            </a:r>
          </a:p>
          <a:p>
            <a:pPr>
              <a:buNone/>
            </a:pPr>
            <a:r>
              <a:rPr lang="hr-HR" dirty="0" smtClean="0"/>
              <a:t>rođacima, ali kada im je prišao, oni su visoko podigli </a:t>
            </a:r>
          </a:p>
          <a:p>
            <a:pPr>
              <a:buNone/>
            </a:pPr>
            <a:r>
              <a:rPr lang="hr-HR" dirty="0" smtClean="0"/>
              <a:t>glave i udaljili se.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000" dirty="0" smtClean="0"/>
              <a:t>Tibor, paun bez repa</a:t>
            </a:r>
            <a:endParaRPr lang="hr-H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hr-HR" dirty="0" smtClean="0"/>
              <a:t>	Od tada se Tibor sve češće okretao i gledao u svoj </a:t>
            </a:r>
          </a:p>
          <a:p>
            <a:pPr>
              <a:buNone/>
            </a:pPr>
            <a:r>
              <a:rPr lang="hr-HR" dirty="0" smtClean="0"/>
              <a:t>nepostojeći rep. I svaki put kada bi se tako zagledao, </a:t>
            </a:r>
          </a:p>
          <a:p>
            <a:pPr>
              <a:buNone/>
            </a:pPr>
            <a:r>
              <a:rPr lang="hr-HR" dirty="0" smtClean="0"/>
              <a:t>postajao bi sve tužniji. Nakon nekog vremena se </a:t>
            </a:r>
          </a:p>
          <a:p>
            <a:pPr>
              <a:buNone/>
            </a:pPr>
            <a:r>
              <a:rPr lang="hr-HR" dirty="0" smtClean="0"/>
              <a:t>povukao u jedan napušteni stari kavez i više nije </a:t>
            </a:r>
          </a:p>
          <a:p>
            <a:pPr>
              <a:buNone/>
            </a:pPr>
            <a:r>
              <a:rPr lang="hr-HR" dirty="0" smtClean="0"/>
              <a:t>izlazio. Čak ni navečer ne bi zapjevao. </a:t>
            </a:r>
          </a:p>
          <a:p>
            <a:pPr>
              <a:buNone/>
            </a:pPr>
            <a:r>
              <a:rPr lang="hr-HR" dirty="0" smtClean="0"/>
              <a:t>	Tko zna kako bi ova priča završila da ostale divlje i </a:t>
            </a:r>
          </a:p>
          <a:p>
            <a:pPr>
              <a:buNone/>
            </a:pPr>
            <a:r>
              <a:rPr lang="hr-HR" dirty="0" smtClean="0"/>
              <a:t>manje divlje životinje nisu odlučile pomoći svom </a:t>
            </a:r>
          </a:p>
          <a:p>
            <a:pPr>
              <a:buNone/>
            </a:pPr>
            <a:r>
              <a:rPr lang="hr-HR" dirty="0" smtClean="0"/>
              <a:t>starom i sad već jako nesretnom prijatelju.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000" dirty="0" smtClean="0"/>
              <a:t>Tibor, paun bez repa</a:t>
            </a:r>
            <a:endParaRPr lang="hr-H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	- Napravit ćemo Tiboru rep!- rekao je noj i kao </a:t>
            </a:r>
          </a:p>
          <a:p>
            <a:pPr>
              <a:buNone/>
            </a:pPr>
            <a:r>
              <a:rPr lang="hr-HR" dirty="0" smtClean="0"/>
              <a:t>primjer svima otkinuo jedno svoje veliko, </a:t>
            </a:r>
          </a:p>
          <a:p>
            <a:pPr>
              <a:buNone/>
            </a:pPr>
            <a:r>
              <a:rPr lang="hr-HR" dirty="0" smtClean="0"/>
              <a:t>gizdavo pero. </a:t>
            </a:r>
          </a:p>
          <a:p>
            <a:pPr>
              <a:buNone/>
            </a:pPr>
            <a:r>
              <a:rPr lang="hr-HR" dirty="0" smtClean="0"/>
              <a:t>	- Odlična ideja!- složili su se fazani i svaki je od </a:t>
            </a:r>
          </a:p>
          <a:p>
            <a:pPr>
              <a:buNone/>
            </a:pPr>
            <a:r>
              <a:rPr lang="hr-HR" dirty="0" smtClean="0"/>
              <a:t>njih iz svog repa otkinuo jedno dugačko, </a:t>
            </a:r>
          </a:p>
          <a:p>
            <a:pPr>
              <a:buNone/>
            </a:pPr>
            <a:r>
              <a:rPr lang="hr-HR" dirty="0" smtClean="0"/>
              <a:t>prugasto pero. 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190</Words>
  <Application>Microsoft Office PowerPoint</Application>
  <PresentationFormat>On-screen Show (4:3)</PresentationFormat>
  <Paragraphs>137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Chiller</vt:lpstr>
      <vt:lpstr>Office Theme</vt:lpstr>
      <vt:lpstr>OSOBE S INVALIDITETOM I PROSTOR  (OBILJEŽAVANJE MEĐUNARODNOG DANA BIJELOG ŠTAPA 2014.) </vt:lpstr>
      <vt:lpstr>Razgovaramo o sebi- zadovoljstvo i ponos</vt:lpstr>
      <vt:lpstr>Što je ponos životinje na slici? </vt:lpstr>
      <vt:lpstr>Pročitajmo priču!</vt:lpstr>
      <vt:lpstr>Tibor, paun bez repa</vt:lpstr>
      <vt:lpstr>Tibor, paun bez repa</vt:lpstr>
      <vt:lpstr>Tibor, paun bez repa</vt:lpstr>
      <vt:lpstr>Tibor, paun bez repa</vt:lpstr>
      <vt:lpstr>Tibor, paun bez repa</vt:lpstr>
      <vt:lpstr>Tibor, paun bez repa</vt:lpstr>
      <vt:lpstr>Tibor, paun bez repa</vt:lpstr>
      <vt:lpstr>Tibor, paun bez repa</vt:lpstr>
      <vt:lpstr>Tibor, paun bez repa</vt:lpstr>
      <vt:lpstr>Tibor, paun bez repa</vt:lpstr>
      <vt:lpstr>Tibor, paun bez repa</vt:lpstr>
      <vt:lpstr>“Tibori” među nama</vt:lpstr>
      <vt:lpstr>“Tibor” u školi</vt:lpstr>
      <vt:lpstr>“Tibor” u školi</vt:lpstr>
      <vt:lpstr>“Tibor” u parku i na igralištu </vt:lpstr>
      <vt:lpstr>“Tibor” u parku i na igralištu </vt:lpstr>
      <vt:lpstr>“Tibor” se snalazi u  svom gradu</vt:lpstr>
      <vt:lpstr>“Tibor” putuje</vt:lpstr>
      <vt:lpstr>“Tibor” u muzeju</vt:lpstr>
      <vt:lpstr>“Tibor” šalje razglednice prijateljima</vt:lpstr>
      <vt:lpstr>“Tibor” u našem gradu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OSOBE S INVALIDITETOM I PROSTOR  (OBILJEŽAVANJE MEĐUNARODNOG DANA BIJELOG ŠTAPA 2014.)</dc:title>
  <dc:creator>Javorka</dc:creator>
  <cp:lastModifiedBy>Javorka</cp:lastModifiedBy>
  <cp:revision>17</cp:revision>
  <dcterms:created xsi:type="dcterms:W3CDTF">2014-10-04T15:03:51Z</dcterms:created>
  <dcterms:modified xsi:type="dcterms:W3CDTF">2014-10-16T10:28:52Z</dcterms:modified>
</cp:coreProperties>
</file>